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8" r:id="rId4"/>
    <p:sldId id="257" r:id="rId5"/>
    <p:sldId id="259" r:id="rId6"/>
    <p:sldId id="286" r:id="rId7"/>
    <p:sldId id="303" r:id="rId8"/>
    <p:sldId id="304" r:id="rId9"/>
    <p:sldId id="268" r:id="rId10"/>
    <p:sldId id="266" r:id="rId11"/>
    <p:sldId id="300" r:id="rId12"/>
  </p:sldIdLst>
  <p:sldSz cx="12192000" cy="6858000"/>
  <p:notesSz cx="7103745" cy="1023429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982" autoAdjust="0"/>
    <p:restoredTop sz="94660"/>
  </p:normalViewPr>
  <p:slideViewPr>
    <p:cSldViewPr snapToGrid="0">
      <p:cViewPr varScale="1">
        <p:scale>
          <a:sx n="73" d="100"/>
          <a:sy n="73" d="100"/>
        </p:scale>
        <p:origin x="-582" y="-102"/>
      </p:cViewPr>
      <p:guideLst>
        <p:guide orient="horz" pos="2160"/>
        <p:guide pos="3840"/>
      </p:guideLst>
    </p:cSldViewPr>
  </p:slideViewPr>
  <p:notesTextViewPr>
    <p:cViewPr>
      <p:scale>
        <a:sx n="1" d="1"/>
        <a:sy n="1" d="1"/>
      </p:scale>
      <p:origin x="0" y="0"/>
    </p:cViewPr>
  </p:notesTextViewPr>
  <p:notesViewPr>
    <p:cSldViewPr snapToGrid="0">
      <p:cViewPr varScale="1">
        <p:scale>
          <a:sx n="41" d="100"/>
          <a:sy n="41" d="100"/>
        </p:scale>
        <p:origin x="1794" y="54"/>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5" Type="http://schemas.openxmlformats.org/officeDocument/2006/relationships/tableStyles" Target="tableStyles.xml"/><Relationship Id="rId14" Type="http://schemas.openxmlformats.org/officeDocument/2006/relationships/viewProps" Target="viewProps.xml"/><Relationship Id="rId13" Type="http://schemas.openxmlformats.org/officeDocument/2006/relationships/presProps" Target="presProps.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561BA9-CDCF-4958-B8AB-66F3BF063E13}"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838200" y="365125"/>
            <a:ext cx="10515600" cy="58118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3" name="Date Placeholder 2"/>
          <p:cNvSpPr>
            <a:spLocks noGrp="1"/>
          </p:cNvSpPr>
          <p:nvPr>
            <p:ph type="dt" sz="half" idx="10"/>
          </p:nvPr>
        </p:nvSpPr>
        <p:spPr/>
        <p:txBody>
          <a:bodyPr/>
          <a:lstStyle/>
          <a:p>
            <a:fld id="{FDE934FF-F4E1-47C5-9CA5-30A81DDE2BE4}"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561BA9-CDCF-4958-B8AB-66F3BF063E13}"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561BA9-CDCF-4958-B8AB-66F3BF063E13}"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FDE934FF-F4E1-47C5-9CA5-30A81DDE2BE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561BA9-CDCF-4958-B8AB-66F3BF063E13}"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FDE934FF-F4E1-47C5-9CA5-30A81DDE2BE4}"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561BA9-CDCF-4958-B8AB-66F3BF063E13}"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FDE934FF-F4E1-47C5-9CA5-30A81DDE2BE4}"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561BA9-CDCF-4958-B8AB-66F3BF063E13}"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E934FF-F4E1-47C5-9CA5-30A81DDE2BE4}"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561BA9-CDCF-4958-B8AB-66F3BF063E13}"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E934FF-F4E1-47C5-9CA5-30A81DDE2BE4}"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561BA9-CDCF-4958-B8AB-66F3BF063E13}"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FDE934FF-F4E1-47C5-9CA5-30A81DDE2BE4}"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561BA9-CDCF-4958-B8AB-66F3BF063E13}" type="slidenum">
              <a:rPr lang="en-US" smtClean="0"/>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561BA9-CDCF-4958-B8AB-66F3BF063E13}"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image" Target="../media/image1.jpeg"/><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1" cstate="prin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E934FF-F4E1-47C5-9CA5-30A81DDE2BE4}"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561BA9-CDCF-4958-B8AB-66F3BF063E13}"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hyperlink" Target="http://razvojdecjihpotencijala.blogspot.com/p/blog-page_55.html" TargetMode="External"/></Relationships>
</file>

<file path=ppt/slides/_rels/slide10.xml.rels><?xml version="1.0" encoding="UTF-8" standalone="yes"?>
<Relationships xmlns="http://schemas.openxmlformats.org/package/2006/relationships"><Relationship Id="rId9" Type="http://schemas.openxmlformats.org/officeDocument/2006/relationships/image" Target="../media/image45.png"/><Relationship Id="rId8" Type="http://schemas.openxmlformats.org/officeDocument/2006/relationships/image" Target="../media/image44.jpeg"/><Relationship Id="rId7" Type="http://schemas.openxmlformats.org/officeDocument/2006/relationships/image" Target="../media/image43.png"/><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3" Type="http://schemas.openxmlformats.org/officeDocument/2006/relationships/image" Target="../media/image39.png"/><Relationship Id="rId2" Type="http://schemas.openxmlformats.org/officeDocument/2006/relationships/image" Target="../media/image38.png"/><Relationship Id="rId14" Type="http://schemas.openxmlformats.org/officeDocument/2006/relationships/slideLayout" Target="../slideLayouts/slideLayout4.xml"/><Relationship Id="rId13" Type="http://schemas.openxmlformats.org/officeDocument/2006/relationships/image" Target="../media/image49.jpeg"/><Relationship Id="rId12" Type="http://schemas.openxmlformats.org/officeDocument/2006/relationships/image" Target="../media/image48.png"/><Relationship Id="rId11" Type="http://schemas.openxmlformats.org/officeDocument/2006/relationships/image" Target="../media/image47.png"/><Relationship Id="rId10" Type="http://schemas.openxmlformats.org/officeDocument/2006/relationships/image" Target="../media/image46.png"/><Relationship Id="rId1" Type="http://schemas.openxmlformats.org/officeDocument/2006/relationships/hyperlink" Target="https://jamboard.google.com/d/1RLgEkI09MWjOPS8vg6xjGUCid7QV-VjU1N4l4K8u9SU/viewer?f=0" TargetMode="Externa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hyperlink" Target="http://razvojdecjihpotencijala.blogspot.com/" TargetMode="Externa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hyperlink" Target="http://razvojdecjihpotencijala.blogspot.com/p/blog-page_55.html"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slide" Target="slide1.xml"/><Relationship Id="rId4" Type="http://schemas.openxmlformats.org/officeDocument/2006/relationships/slide" Target="slide9.xml"/><Relationship Id="rId3" Type="http://schemas.openxmlformats.org/officeDocument/2006/relationships/slide" Target="slide8.xml"/><Relationship Id="rId2" Type="http://schemas.openxmlformats.org/officeDocument/2006/relationships/slide" Target="slide7.xml"/><Relationship Id="rId1" Type="http://schemas.openxmlformats.org/officeDocument/2006/relationships/slide" Target="slide6.xml"/></Relationships>
</file>

<file path=ppt/slides/_rels/slide6.xml.rels><?xml version="1.0" encoding="UTF-8" standalone="yes"?>
<Relationships xmlns="http://schemas.openxmlformats.org/package/2006/relationships"><Relationship Id="rId9" Type="http://schemas.openxmlformats.org/officeDocument/2006/relationships/hyperlink" Target="https://view.genial.ly/5e73f0221b138e20ae1340d3/presentation-onlan-charobno-uchee" TargetMode="External"/><Relationship Id="rId8" Type="http://schemas.openxmlformats.org/officeDocument/2006/relationships/image" Target="../media/image5.png"/><Relationship Id="rId7" Type="http://schemas.openxmlformats.org/officeDocument/2006/relationships/hyperlink" Target="https://view.genial.ly/5e72993ec46bd928bb0db42c/horizontal-infographic-timeline-papirnati-brodovi-chetvrtak-19-32020" TargetMode="External"/><Relationship Id="rId6" Type="http://schemas.openxmlformats.org/officeDocument/2006/relationships/image" Target="../media/image4.png"/><Relationship Id="rId5" Type="http://schemas.openxmlformats.org/officeDocument/2006/relationships/hyperlink" Target="https://view.genial.ly/5e71e2c5c661be7eee49d704/personal-branding-sreda-18-3-2020" TargetMode="External"/><Relationship Id="rId4" Type="http://schemas.openxmlformats.org/officeDocument/2006/relationships/image" Target="../media/image3.png"/><Relationship Id="rId3" Type="http://schemas.openxmlformats.org/officeDocument/2006/relationships/hyperlink" Target="https://view.genial.ly/5e7035eae6130a0fcf9f6922/horizontal-infographic-review-prvi-dan-nastave-na-dainu" TargetMode="External"/><Relationship Id="rId26" Type="http://schemas.openxmlformats.org/officeDocument/2006/relationships/slideLayout" Target="../slideLayouts/slideLayout4.xml"/><Relationship Id="rId25" Type="http://schemas.openxmlformats.org/officeDocument/2006/relationships/hyperlink" Target="https://razvojdecjihpotencijala.blogspot.com/2020/05/155.html" TargetMode="External"/><Relationship Id="rId24" Type="http://schemas.openxmlformats.org/officeDocument/2006/relationships/image" Target="../media/image13.jpeg"/><Relationship Id="rId23" Type="http://schemas.openxmlformats.org/officeDocument/2006/relationships/hyperlink" Target="https://www.thinglink.com/scene/1313995425128120323" TargetMode="External"/><Relationship Id="rId22" Type="http://schemas.openxmlformats.org/officeDocument/2006/relationships/image" Target="../media/image12.png"/><Relationship Id="rId21" Type="http://schemas.openxmlformats.org/officeDocument/2006/relationships/hyperlink" Target="https://view.genial.ly/5e849230d54b570d8e826f42/horizontal-infographic-review-chetvrtak-2-4-2020" TargetMode="External"/><Relationship Id="rId20" Type="http://schemas.openxmlformats.org/officeDocument/2006/relationships/image" Target="../media/image11.png"/><Relationship Id="rId2" Type="http://schemas.openxmlformats.org/officeDocument/2006/relationships/slide" Target="slide5.xml"/><Relationship Id="rId19" Type="http://schemas.openxmlformats.org/officeDocument/2006/relationships/hyperlink" Target="https://view.genial.ly/5e7dab17006df70d770466c8/guide-petak-27-3-2020" TargetMode="External"/><Relationship Id="rId18" Type="http://schemas.openxmlformats.org/officeDocument/2006/relationships/image" Target="../media/image10.png"/><Relationship Id="rId17" Type="http://schemas.openxmlformats.org/officeDocument/2006/relationships/hyperlink" Target="https://view.genial.ly/5e79774c0fcfb90d9faafdbc/presentation-sreda-25-3-2020" TargetMode="External"/><Relationship Id="rId16" Type="http://schemas.openxmlformats.org/officeDocument/2006/relationships/image" Target="../media/image9.png"/><Relationship Id="rId15" Type="http://schemas.openxmlformats.org/officeDocument/2006/relationships/hyperlink" Target="https://view.genial.ly/5e795ac18a1d0d0d98873706/social-action-nastava-na-daljinu" TargetMode="External"/><Relationship Id="rId14" Type="http://schemas.openxmlformats.org/officeDocument/2006/relationships/image" Target="../media/image8.png"/><Relationship Id="rId13" Type="http://schemas.openxmlformats.org/officeDocument/2006/relationships/hyperlink" Target="https://view.genial.ly/5e77ead3a330b30dbe649ca3/horizontal-infographic-timeline-charobni-svet-nastave" TargetMode="External"/><Relationship Id="rId12" Type="http://schemas.openxmlformats.org/officeDocument/2006/relationships/image" Target="../media/image7.png"/><Relationship Id="rId11" Type="http://schemas.openxmlformats.org/officeDocument/2006/relationships/hyperlink" Target="https://view.genial.ly/5e755016d0e81c0e4048120d/horizontal-infographic-timeline-trka-znaa" TargetMode="External"/><Relationship Id="rId10" Type="http://schemas.openxmlformats.org/officeDocument/2006/relationships/image" Target="../media/image6.png"/><Relationship Id="rId1" Type="http://schemas.openxmlformats.org/officeDocument/2006/relationships/image" Target="../media/image2.jpeg"/></Relationships>
</file>

<file path=ppt/slides/_rels/slide7.xml.rels><?xml version="1.0" encoding="UTF-8" standalone="yes"?>
<Relationships xmlns="http://schemas.openxmlformats.org/package/2006/relationships"><Relationship Id="rId9" Type="http://schemas.openxmlformats.org/officeDocument/2006/relationships/hyperlink" Target="https://docs.google.com/forms/d/e/1FAIpQLSdmRuVMX6X-kvxkkS40aUMkmRcfhIas-vQuyVdeeZuQBXc09Q/viewform?usp=sf_link" TargetMode="External"/><Relationship Id="rId8" Type="http://schemas.openxmlformats.org/officeDocument/2006/relationships/image" Target="../media/image17.png"/><Relationship Id="rId7" Type="http://schemas.openxmlformats.org/officeDocument/2006/relationships/hyperlink" Target="https://wordwall.net/resource/1202179" TargetMode="External"/><Relationship Id="rId6" Type="http://schemas.openxmlformats.org/officeDocument/2006/relationships/image" Target="../media/image16.png"/><Relationship Id="rId5" Type="http://schemas.openxmlformats.org/officeDocument/2006/relationships/hyperlink" Target="https://wordwall.net/resource/1052157" TargetMode="External"/><Relationship Id="rId4" Type="http://schemas.openxmlformats.org/officeDocument/2006/relationships/image" Target="../media/image15.png"/><Relationship Id="rId3" Type="http://schemas.openxmlformats.org/officeDocument/2006/relationships/hyperlink" Target="https://wordwall.net/resource/1055333" TargetMode="External"/><Relationship Id="rId24" Type="http://schemas.openxmlformats.org/officeDocument/2006/relationships/slideLayout" Target="../slideLayouts/slideLayout4.xml"/><Relationship Id="rId23" Type="http://schemas.openxmlformats.org/officeDocument/2006/relationships/slide" Target="slide5.xml"/><Relationship Id="rId22" Type="http://schemas.openxmlformats.org/officeDocument/2006/relationships/hyperlink" Target="https://view.genial.ly/5e957428f4ee500d9ff67cb1/interactive-image-tematski-dan-uskrs-1442020-grashevci" TargetMode="External"/><Relationship Id="rId21" Type="http://schemas.openxmlformats.org/officeDocument/2006/relationships/hyperlink" Target="https://classroom.google.com/c/NTM1NDc4OTQ3MTZa/m/ODM5NDY4Nzk3NjFa/details" TargetMode="External"/><Relationship Id="rId20" Type="http://schemas.openxmlformats.org/officeDocument/2006/relationships/hyperlink" Target="http://razvojdecjihpotencijala.blogspot.com/2020/03/26.html" TargetMode="External"/><Relationship Id="rId2" Type="http://schemas.openxmlformats.org/officeDocument/2006/relationships/image" Target="../media/image14.png"/><Relationship Id="rId19" Type="http://schemas.openxmlformats.org/officeDocument/2006/relationships/hyperlink" Target="https://razvojdecjihpotencijala.blogspot.com/2020/03/52.html" TargetMode="External"/><Relationship Id="rId18" Type="http://schemas.openxmlformats.org/officeDocument/2006/relationships/hyperlink" Target="http://razvojdecjihpotencijala.blogspot.com/2020/04/151.html" TargetMode="External"/><Relationship Id="rId17" Type="http://schemas.openxmlformats.org/officeDocument/2006/relationships/hyperlink" Target="https://drive.google.com/file/d/1yp2xezRNB8X2AIj_P5tSvzzAuopXZewE/view" TargetMode="External"/><Relationship Id="rId16" Type="http://schemas.openxmlformats.org/officeDocument/2006/relationships/image" Target="../media/image21.png"/><Relationship Id="rId15" Type="http://schemas.openxmlformats.org/officeDocument/2006/relationships/hyperlink" Target="https://forms.office.com/Pages/ResponsePage.aspx?id=DQSIkWdsW0yxEjajBLZtrQAAAAAAAAAAAAO__dWkDeNUNjc2MDBaRENITlo4RlNFQTlZNzRPWUpGSS4u" TargetMode="External"/><Relationship Id="rId14" Type="http://schemas.openxmlformats.org/officeDocument/2006/relationships/image" Target="../media/image20.png"/><Relationship Id="rId13" Type="http://schemas.openxmlformats.org/officeDocument/2006/relationships/hyperlink" Target="https://docs.google.com/forms/d/e/1FAIpQLSdvnV-k7YX3XuFbTl9G9q663iTd9xKfilmI0ajHyBiOPBGJxA/viewform?usp=sf_link" TargetMode="External"/><Relationship Id="rId12" Type="http://schemas.openxmlformats.org/officeDocument/2006/relationships/image" Target="../media/image19.png"/><Relationship Id="rId11" Type="http://schemas.openxmlformats.org/officeDocument/2006/relationships/hyperlink" Target="https://docs.google.com/forms/d/1rQjduOWRNQUunZb37Q6b7tSNeDcz5E2TZ1_IGkCbvGg/edit?usp=forms_home" TargetMode="External"/><Relationship Id="rId10" Type="http://schemas.openxmlformats.org/officeDocument/2006/relationships/image" Target="../media/image18.png"/><Relationship Id="rId1" Type="http://schemas.openxmlformats.org/officeDocument/2006/relationships/hyperlink" Target="https://wordwall.net/resource/1015078" TargetMode="External"/></Relationships>
</file>

<file path=ppt/slides/_rels/slide8.xml.rels><?xml version="1.0" encoding="UTF-8" standalone="yes"?>
<Relationships xmlns="http://schemas.openxmlformats.org/package/2006/relationships"><Relationship Id="rId9" Type="http://schemas.openxmlformats.org/officeDocument/2006/relationships/image" Target="../media/image28.png"/><Relationship Id="rId8" Type="http://schemas.openxmlformats.org/officeDocument/2006/relationships/hyperlink" Target="https://www.youtube.com/watch?v=GptFq2HmvoA&amp;t=8s" TargetMode="External"/><Relationship Id="rId7" Type="http://schemas.openxmlformats.org/officeDocument/2006/relationships/slide" Target="slide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3" Type="http://schemas.openxmlformats.org/officeDocument/2006/relationships/image" Target="../media/image24.png"/><Relationship Id="rId20" Type="http://schemas.openxmlformats.org/officeDocument/2006/relationships/slideLayout" Target="../slideLayouts/slideLayout4.xml"/><Relationship Id="rId2" Type="http://schemas.openxmlformats.org/officeDocument/2006/relationships/image" Target="../media/image23.jpeg"/><Relationship Id="rId19" Type="http://schemas.openxmlformats.org/officeDocument/2006/relationships/image" Target="../media/image33.png"/><Relationship Id="rId18" Type="http://schemas.openxmlformats.org/officeDocument/2006/relationships/hyperlink" Target="https://www.youtube.com/watch?v=nk5YbErEXXI&amp;t=335s" TargetMode="External"/><Relationship Id="rId17" Type="http://schemas.openxmlformats.org/officeDocument/2006/relationships/image" Target="../media/image32.png"/><Relationship Id="rId16" Type="http://schemas.openxmlformats.org/officeDocument/2006/relationships/hyperlink" Target="https://www.youtube.com/watch?v=CSe_osh1xB8&amp;t=310s" TargetMode="External"/><Relationship Id="rId15" Type="http://schemas.openxmlformats.org/officeDocument/2006/relationships/image" Target="../media/image31.png"/><Relationship Id="rId14" Type="http://schemas.openxmlformats.org/officeDocument/2006/relationships/hyperlink" Target="https://www.youtube.com/watch?v=SyT9yB8i7ng&amp;t=1s" TargetMode="External"/><Relationship Id="rId13" Type="http://schemas.openxmlformats.org/officeDocument/2006/relationships/image" Target="../media/image30.png"/><Relationship Id="rId12" Type="http://schemas.openxmlformats.org/officeDocument/2006/relationships/hyperlink" Target="https://www.youtube.com/watch?v=cvMzT4Vi6cY&amp;t=210s" TargetMode="External"/><Relationship Id="rId11" Type="http://schemas.openxmlformats.org/officeDocument/2006/relationships/image" Target="../media/image29.jpeg"/><Relationship Id="rId10" Type="http://schemas.openxmlformats.org/officeDocument/2006/relationships/hyperlink" Target="https://www.youtube.com/watch?v=wvNU_ywF2PM&amp;t=16s" TargetMode="External"/><Relationship Id="rId1" Type="http://schemas.openxmlformats.org/officeDocument/2006/relationships/image" Target="../media/image22.png"/></Relationships>
</file>

<file path=ppt/slides/_rels/slide9.xml.rels><?xml version="1.0" encoding="UTF-8" standalone="yes"?>
<Relationships xmlns="http://schemas.openxmlformats.org/package/2006/relationships"><Relationship Id="rId9" Type="http://schemas.openxmlformats.org/officeDocument/2006/relationships/hyperlink" Target="https://jamboard.google.com/d/1MS7TtdTzDTFm6wMkRvHYHJcjFmWpGumrnNDk5cRYWmw/viewer?f=0" TargetMode="External"/><Relationship Id="rId8" Type="http://schemas.openxmlformats.org/officeDocument/2006/relationships/image" Target="../media/image36.png"/><Relationship Id="rId7" Type="http://schemas.openxmlformats.org/officeDocument/2006/relationships/hyperlink" Target="https://padlet.com/tijanamilisavljevic87/wpjmz20lk5ie" TargetMode="External"/><Relationship Id="rId6" Type="http://schemas.openxmlformats.org/officeDocument/2006/relationships/slide" Target="slide5.xml"/><Relationship Id="rId5" Type="http://schemas.openxmlformats.org/officeDocument/2006/relationships/image" Target="../media/image35.png"/><Relationship Id="rId4" Type="http://schemas.openxmlformats.org/officeDocument/2006/relationships/hyperlink" Target="http://linoit.com/users/tijanamilisavljevic87/canvases/%20%D0%A7%D0%9E%D0%A1-%20%D0%A7%D0%B5%D1%81%D1%82%D0%B8%D1%82%D0%BA%D0%B0#e70522557" TargetMode="External"/><Relationship Id="rId3" Type="http://schemas.openxmlformats.org/officeDocument/2006/relationships/image" Target="../media/image34.png"/><Relationship Id="rId2" Type="http://schemas.openxmlformats.org/officeDocument/2006/relationships/hyperlink" Target="http://linoit.com/users/SenkaVukajlovic/canvases/%D0%9A%D1%9A%D0%B8%D0%B3%D0%B0%20%D0%BA%D0%BE%D1%98%D1%83%20%D1%9B%D1%83%20%D0%B2%D0%B0%D0%BC%20%D0%BF%D1%80%D0%B5%D0%BF%D0%BE%D1%80%D1%83%D1%87%D0%B8%D1%82%D0%B8" TargetMode="External"/><Relationship Id="rId11" Type="http://schemas.openxmlformats.org/officeDocument/2006/relationships/slideLayout" Target="../slideLayouts/slideLayout4.xml"/><Relationship Id="rId10" Type="http://schemas.openxmlformats.org/officeDocument/2006/relationships/image" Target="../media/image37.png"/><Relationship Id="rId1"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39670" y="2307590"/>
            <a:ext cx="7609205" cy="2028190"/>
          </a:xfrm>
        </p:spPr>
        <p:txBody>
          <a:bodyPr>
            <a:normAutofit/>
          </a:bodyPr>
          <a:lstStyle/>
          <a:p>
            <a:r>
              <a:rPr lang="sr-Cyrl-RS" altLang="en-US" sz="4000" dirty="0">
                <a:latin typeface="Times New Roman" panose="02020603050405020304" charset="0"/>
                <a:cs typeface="Times New Roman" panose="02020603050405020304" charset="0"/>
                <a:sym typeface="+mn-ea"/>
                <a:hlinkClick r:id="rId1"/>
              </a:rPr>
              <a:t>Настава на даљину- </a:t>
            </a:r>
            <a:r>
              <a:rPr lang="sr-Latn-RS" altLang="sr-Cyrl-RS" sz="4000" dirty="0">
                <a:latin typeface="Times New Roman" panose="02020603050405020304" charset="0"/>
                <a:cs typeface="Times New Roman" panose="02020603050405020304" charset="0"/>
                <a:sym typeface="+mn-ea"/>
                <a:hlinkClick r:id="rId1"/>
              </a:rPr>
              <a:t>“</a:t>
            </a:r>
            <a:r>
              <a:rPr lang="sr-Cyrl-RS" altLang="en-US" sz="4000" dirty="0">
                <a:latin typeface="Times New Roman" panose="02020603050405020304" charset="0"/>
                <a:cs typeface="Times New Roman" panose="02020603050405020304" charset="0"/>
                <a:sym typeface="+mn-ea"/>
                <a:hlinkClick r:id="rId1"/>
              </a:rPr>
              <a:t>Гугл учионица, блог, штап, канап и још понешто”</a:t>
            </a:r>
            <a:endParaRPr lang="sr-Cyrl-RS" altLang="sr-Cyrl-RS" sz="4000">
              <a:latin typeface="Times New Roman" panose="02020603050405020304" charset="0"/>
              <a:cs typeface="Times New Roman" panose="02020603050405020304" charset="0"/>
            </a:endParaRPr>
          </a:p>
        </p:txBody>
      </p:sp>
      <p:sp>
        <p:nvSpPr>
          <p:cNvPr id="3" name="Subtitle 2"/>
          <p:cNvSpPr>
            <a:spLocks noGrp="1"/>
          </p:cNvSpPr>
          <p:nvPr>
            <p:ph type="subTitle" idx="1"/>
          </p:nvPr>
        </p:nvSpPr>
        <p:spPr>
          <a:xfrm>
            <a:off x="1671955" y="4422775"/>
            <a:ext cx="9144000" cy="1822450"/>
          </a:xfrm>
        </p:spPr>
        <p:txBody>
          <a:bodyPr/>
          <a:lstStyle/>
          <a:p>
            <a:r>
              <a:rPr lang="sr-Cyrl-RS">
                <a:latin typeface="Times New Roman" panose="02020603050405020304" charset="0"/>
                <a:cs typeface="Times New Roman" panose="02020603050405020304" charset="0"/>
                <a:sym typeface="+mn-ea"/>
              </a:rPr>
              <a:t>За конкурс “Магија је у рукама наставника”</a:t>
            </a:r>
            <a:endParaRPr lang="sr-Cyrl-RS">
              <a:latin typeface="Times New Roman" panose="02020603050405020304" charset="0"/>
              <a:cs typeface="Times New Roman" panose="02020603050405020304" charset="0"/>
            </a:endParaRPr>
          </a:p>
          <a:p>
            <a:r>
              <a:rPr lang="sr-Cyrl-RS" altLang="en-US">
                <a:latin typeface="Times New Roman" panose="02020603050405020304" charset="0"/>
                <a:cs typeface="Times New Roman" panose="02020603050405020304" charset="0"/>
              </a:rPr>
              <a:t>Тијана Милисављевић</a:t>
            </a:r>
            <a:endParaRPr lang="sr-Cyrl-RS" altLang="en-US">
              <a:latin typeface="Times New Roman" panose="02020603050405020304" charset="0"/>
              <a:cs typeface="Times New Roman" panose="02020603050405020304" charset="0"/>
            </a:endParaRPr>
          </a:p>
          <a:p>
            <a:r>
              <a:rPr lang="sr-Cyrl-RS" altLang="en-US">
                <a:latin typeface="Times New Roman" panose="02020603050405020304" charset="0"/>
                <a:cs typeface="Times New Roman" panose="02020603050405020304" charset="0"/>
              </a:rPr>
              <a:t>професор разредне наставе, мастер дефектолог-логопед</a:t>
            </a:r>
            <a:endParaRPr lang="sr-Cyrl-RS" altLang="en-US">
              <a:latin typeface="Times New Roman" panose="02020603050405020304" charset="0"/>
              <a:cs typeface="Times New Roman" panose="02020603050405020304" charset="0"/>
            </a:endParaRPr>
          </a:p>
          <a:p>
            <a:r>
              <a:rPr lang="sr-Cyrl-RS" altLang="en-US">
                <a:latin typeface="Times New Roman" panose="02020603050405020304" charset="0"/>
                <a:cs typeface="Times New Roman" panose="02020603050405020304" charset="0"/>
              </a:rPr>
              <a:t>ОШ “Први мај” Влајковци</a:t>
            </a:r>
            <a:endParaRPr lang="sr-Cyrl-RS" altLang="en-US">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81610" y="118745"/>
            <a:ext cx="5650230" cy="1837690"/>
          </a:xfrm>
        </p:spPr>
        <p:txBody>
          <a:bodyPr>
            <a:normAutofit fontScale="80000"/>
          </a:bodyPr>
          <a:lstStyle/>
          <a:p>
            <a:pPr marL="0" indent="0">
              <a:buFontTx/>
              <a:buNone/>
            </a:pPr>
            <a:endParaRPr lang="sr-Cyrl-RS" altLang="sr-Latn-RS" sz="2000" dirty="0" smtClean="0">
              <a:latin typeface="Times New Roman" panose="02020603050405020304" charset="0"/>
              <a:cs typeface="Times New Roman" panose="02020603050405020304" charset="0"/>
            </a:endParaRPr>
          </a:p>
          <a:p>
            <a:pPr marL="0" indent="0" algn="just">
              <a:buFontTx/>
              <a:buNone/>
            </a:pPr>
            <a:r>
              <a:rPr lang="sr-Cyrl-RS" altLang="sr-Latn-RS" sz="2000" dirty="0" smtClean="0">
                <a:latin typeface="Times New Roman" panose="02020603050405020304" charset="0"/>
                <a:cs typeface="Times New Roman" panose="02020603050405020304" charset="0"/>
              </a:rPr>
              <a:t>Као члан</a:t>
            </a:r>
            <a:r>
              <a:rPr lang="sr-Latn-RS" altLang="sr-Cyrl-RS" sz="2000" i="1" dirty="0" smtClean="0">
                <a:latin typeface="Times New Roman" panose="02020603050405020304" charset="0"/>
                <a:cs typeface="Times New Roman" panose="02020603050405020304" charset="0"/>
              </a:rPr>
              <a:t> Etwinning </a:t>
            </a:r>
            <a:r>
              <a:rPr lang="sr-Cyrl-RS" altLang="sr-Cyrl-RS" sz="2000" dirty="0" smtClean="0">
                <a:latin typeface="Times New Roman" panose="02020603050405020304" charset="0"/>
                <a:cs typeface="Times New Roman" panose="02020603050405020304" charset="0"/>
              </a:rPr>
              <a:t>заједнице, учествовала сам са својим одељењем у неколико пројеката на поменутој платформи и то је мојим ученицима и мени представљало велики значај при увођењу наставе на даљину јер смо већ користили блог и већину поменутих веб алата. У Џемборду (</a:t>
            </a:r>
            <a:r>
              <a:rPr lang="sr-Latn-RS" altLang="sr-Cyrl-RS" sz="2000" dirty="0" smtClean="0">
                <a:latin typeface="Times New Roman" panose="02020603050405020304" charset="0"/>
                <a:cs typeface="Times New Roman" panose="02020603050405020304" charset="0"/>
              </a:rPr>
              <a:t>Jamboard)</a:t>
            </a:r>
            <a:r>
              <a:rPr lang="sr-Cyrl-RS" altLang="sr-Cyrl-RS" sz="2000" dirty="0" smtClean="0">
                <a:latin typeface="Times New Roman" panose="02020603050405020304" charset="0"/>
                <a:cs typeface="Times New Roman" panose="02020603050405020304" charset="0"/>
              </a:rPr>
              <a:t> написали су њихове утиске о онлајн настави.</a:t>
            </a:r>
            <a:endParaRPr lang="sr-Cyrl-RS" sz="1600" dirty="0" smtClean="0">
              <a:latin typeface="Times New Roman" panose="02020603050405020304" charset="0"/>
              <a:cs typeface="Times New Roman" panose="02020603050405020304" charset="0"/>
            </a:endParaRPr>
          </a:p>
          <a:p>
            <a:pPr marL="0" indent="0">
              <a:buFontTx/>
              <a:buChar char="-"/>
            </a:pPr>
            <a:endParaRPr lang="sr-Cyrl-RS" sz="1600" dirty="0" smtClean="0">
              <a:latin typeface="Times New Roman" panose="02020603050405020304" charset="0"/>
              <a:cs typeface="Times New Roman" panose="02020603050405020304" charset="0"/>
            </a:endParaRPr>
          </a:p>
          <a:p>
            <a:pPr marL="0" indent="0">
              <a:buNone/>
            </a:pPr>
            <a:endParaRPr lang="sr-Cyrl-RS" sz="1600" dirty="0" smtClean="0">
              <a:latin typeface="Times New Roman" panose="02020603050405020304" charset="0"/>
              <a:cs typeface="Times New Roman" panose="02020603050405020304" charset="0"/>
            </a:endParaRPr>
          </a:p>
          <a:p>
            <a:pPr marL="0" indent="0">
              <a:buNone/>
            </a:pPr>
            <a:endParaRPr lang="en-US" dirty="0">
              <a:latin typeface="Times New Roman" panose="02020603050405020304" charset="0"/>
              <a:cs typeface="Times New Roman" panose="02020603050405020304" charset="0"/>
            </a:endParaRPr>
          </a:p>
        </p:txBody>
      </p:sp>
      <p:pic>
        <p:nvPicPr>
          <p:cNvPr id="4" name="Content Placeholder 3">
            <a:hlinkClick r:id="rId1" action="ppaction://hlinkfile"/>
          </p:cNvPr>
          <p:cNvPicPr>
            <a:picLocks noChangeAspect="1"/>
          </p:cNvPicPr>
          <p:nvPr>
            <p:ph sz="half" idx="2"/>
          </p:nvPr>
        </p:nvPicPr>
        <p:blipFill>
          <a:blip r:embed="rId2"/>
          <a:srcRect l="16618" t="24373" r="17500" b="8807"/>
          <a:stretch>
            <a:fillRect/>
          </a:stretch>
        </p:blipFill>
        <p:spPr>
          <a:xfrm>
            <a:off x="180975" y="1956435"/>
            <a:ext cx="5650230" cy="2474595"/>
          </a:xfrm>
          <a:prstGeom prst="rect">
            <a:avLst/>
          </a:prstGeom>
        </p:spPr>
      </p:pic>
      <p:sp>
        <p:nvSpPr>
          <p:cNvPr id="2" name="Content Placeholder 2"/>
          <p:cNvSpPr>
            <a:spLocks noGrp="1"/>
          </p:cNvSpPr>
          <p:nvPr/>
        </p:nvSpPr>
        <p:spPr>
          <a:xfrm>
            <a:off x="6129655" y="412115"/>
            <a:ext cx="5845810" cy="268986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Tx/>
              <a:buNone/>
            </a:pPr>
            <a:r>
              <a:rPr lang="sr-Cyrl-RS" sz="1600" dirty="0" smtClean="0">
                <a:latin typeface="Times New Roman" panose="02020603050405020304" charset="0"/>
                <a:cs typeface="Times New Roman" panose="02020603050405020304" charset="0"/>
              </a:rPr>
              <a:t>Подршка колега ми представља велико задовољство и мотивацију да наставим да радим предано, вредно и марљиво. Њихова слобода да ми пишу и питају на који начин се користи одређени веб алат   потврђују ми да сам остварила добар и здрав однос са колегама и да је оно што радим квалитетно. Сматрам да је креативност одлика веома мотивисаних људи. Себе саматрам  веома упорном, мотивисаном, креативном и спремном на континуирано учење јер од почетне идеје до реализације треба пуно времена и усвајања нових знања. Непреспаване ноћи током наставе на даљину за то су доказ, али задовољство које проистекне из остварених исхода и одушевљења ученика при њиховом раду незаменљиво је.</a:t>
            </a:r>
            <a:endParaRPr lang="en-US" sz="1600" dirty="0">
              <a:latin typeface="Times New Roman" panose="02020603050405020304" charset="0"/>
              <a:cs typeface="Times New Roman" panose="02020603050405020304" charset="0"/>
            </a:endParaRPr>
          </a:p>
        </p:txBody>
      </p:sp>
      <p:pic>
        <p:nvPicPr>
          <p:cNvPr id="6" name="Picture 5"/>
          <p:cNvPicPr>
            <a:picLocks noChangeAspect="1"/>
          </p:cNvPicPr>
          <p:nvPr/>
        </p:nvPicPr>
        <p:blipFill>
          <a:blip r:embed="rId3"/>
          <a:srcRect l="63870" t="54102" r="24616" b="32017"/>
          <a:stretch>
            <a:fillRect/>
          </a:stretch>
        </p:blipFill>
        <p:spPr>
          <a:xfrm>
            <a:off x="6018530" y="5783580"/>
            <a:ext cx="1238250" cy="1015365"/>
          </a:xfrm>
          <a:prstGeom prst="rect">
            <a:avLst/>
          </a:prstGeom>
        </p:spPr>
      </p:pic>
      <p:pic>
        <p:nvPicPr>
          <p:cNvPr id="9" name="Picture 8"/>
          <p:cNvPicPr>
            <a:picLocks noChangeAspect="1"/>
          </p:cNvPicPr>
          <p:nvPr/>
        </p:nvPicPr>
        <p:blipFill>
          <a:blip r:embed="rId4"/>
          <a:srcRect l="62591" t="59267" r="24451" b="20653"/>
          <a:stretch>
            <a:fillRect/>
          </a:stretch>
        </p:blipFill>
        <p:spPr>
          <a:xfrm>
            <a:off x="4409440" y="5405755"/>
            <a:ext cx="1278255" cy="1468755"/>
          </a:xfrm>
          <a:prstGeom prst="rect">
            <a:avLst/>
          </a:prstGeom>
        </p:spPr>
      </p:pic>
      <p:pic>
        <p:nvPicPr>
          <p:cNvPr id="10" name="Picture 9"/>
          <p:cNvPicPr>
            <a:picLocks noChangeAspect="1"/>
          </p:cNvPicPr>
          <p:nvPr/>
        </p:nvPicPr>
        <p:blipFill>
          <a:blip r:embed="rId5"/>
          <a:srcRect l="63289" t="59476" r="24503" b="25610"/>
          <a:stretch>
            <a:fillRect/>
          </a:stretch>
        </p:blipFill>
        <p:spPr>
          <a:xfrm>
            <a:off x="10494010" y="5783580"/>
            <a:ext cx="1588135" cy="1090930"/>
          </a:xfrm>
          <a:prstGeom prst="rect">
            <a:avLst/>
          </a:prstGeom>
        </p:spPr>
      </p:pic>
      <p:pic>
        <p:nvPicPr>
          <p:cNvPr id="11" name="Picture 10"/>
          <p:cNvPicPr>
            <a:picLocks noChangeAspect="1"/>
          </p:cNvPicPr>
          <p:nvPr/>
        </p:nvPicPr>
        <p:blipFill>
          <a:blip r:embed="rId6"/>
          <a:srcRect l="62820" t="58443" r="24152" b="12805"/>
          <a:stretch>
            <a:fillRect/>
          </a:stretch>
        </p:blipFill>
        <p:spPr>
          <a:xfrm>
            <a:off x="10387330" y="2915285"/>
            <a:ext cx="1694815" cy="2103120"/>
          </a:xfrm>
          <a:prstGeom prst="rect">
            <a:avLst/>
          </a:prstGeom>
        </p:spPr>
      </p:pic>
      <p:pic>
        <p:nvPicPr>
          <p:cNvPr id="15" name="Picture 14" descr="фајсбук, разломци"/>
          <p:cNvPicPr>
            <a:picLocks noChangeAspect="1"/>
          </p:cNvPicPr>
          <p:nvPr/>
        </p:nvPicPr>
        <p:blipFill>
          <a:blip r:embed="rId7"/>
          <a:stretch>
            <a:fillRect/>
          </a:stretch>
        </p:blipFill>
        <p:spPr>
          <a:xfrm>
            <a:off x="7256780" y="5018405"/>
            <a:ext cx="1689735" cy="1671955"/>
          </a:xfrm>
          <a:prstGeom prst="rect">
            <a:avLst/>
          </a:prstGeom>
        </p:spPr>
      </p:pic>
      <p:pic>
        <p:nvPicPr>
          <p:cNvPr id="16" name="Picture 15" descr="viber_slika_2020-05-16_23-25-28"/>
          <p:cNvPicPr>
            <a:picLocks noChangeAspect="1"/>
          </p:cNvPicPr>
          <p:nvPr/>
        </p:nvPicPr>
        <p:blipFill>
          <a:blip r:embed="rId8"/>
          <a:stretch>
            <a:fillRect/>
          </a:stretch>
        </p:blipFill>
        <p:spPr>
          <a:xfrm>
            <a:off x="9072880" y="3293110"/>
            <a:ext cx="1526540" cy="3427095"/>
          </a:xfrm>
          <a:prstGeom prst="rect">
            <a:avLst/>
          </a:prstGeom>
        </p:spPr>
      </p:pic>
      <p:pic>
        <p:nvPicPr>
          <p:cNvPr id="17" name="Picture 16" descr="Фејсбук, слика2"/>
          <p:cNvPicPr>
            <a:picLocks noChangeAspect="1"/>
          </p:cNvPicPr>
          <p:nvPr/>
        </p:nvPicPr>
        <p:blipFill>
          <a:blip r:embed="rId9"/>
          <a:stretch>
            <a:fillRect/>
          </a:stretch>
        </p:blipFill>
        <p:spPr>
          <a:xfrm>
            <a:off x="7130415" y="3293110"/>
            <a:ext cx="1942465" cy="1546225"/>
          </a:xfrm>
          <a:prstGeom prst="rect">
            <a:avLst/>
          </a:prstGeom>
        </p:spPr>
      </p:pic>
      <p:pic>
        <p:nvPicPr>
          <p:cNvPr id="5" name="Content Placeholder 1"/>
          <p:cNvPicPr>
            <a:picLocks noChangeAspect="1"/>
          </p:cNvPicPr>
          <p:nvPr/>
        </p:nvPicPr>
        <p:blipFill>
          <a:blip r:embed="rId10"/>
          <a:srcRect l="63153" t="53751" r="24518" b="12524"/>
          <a:stretch>
            <a:fillRect/>
          </a:stretch>
        </p:blipFill>
        <p:spPr>
          <a:xfrm>
            <a:off x="6017895" y="3293110"/>
            <a:ext cx="1238885" cy="2443480"/>
          </a:xfrm>
          <a:prstGeom prst="rect">
            <a:avLst/>
          </a:prstGeom>
        </p:spPr>
      </p:pic>
      <p:pic>
        <p:nvPicPr>
          <p:cNvPr id="7" name="Picture 6"/>
          <p:cNvPicPr>
            <a:picLocks noChangeAspect="1"/>
          </p:cNvPicPr>
          <p:nvPr/>
        </p:nvPicPr>
        <p:blipFill>
          <a:blip r:embed="rId11"/>
          <a:srcRect l="63753" t="58859" r="24391" b="28093"/>
          <a:stretch>
            <a:fillRect/>
          </a:stretch>
        </p:blipFill>
        <p:spPr>
          <a:xfrm>
            <a:off x="10645140" y="5018405"/>
            <a:ext cx="1542415" cy="727710"/>
          </a:xfrm>
          <a:prstGeom prst="rect">
            <a:avLst/>
          </a:prstGeom>
        </p:spPr>
      </p:pic>
      <p:pic>
        <p:nvPicPr>
          <p:cNvPr id="8" name="Picture 7"/>
          <p:cNvPicPr>
            <a:picLocks noChangeAspect="1"/>
          </p:cNvPicPr>
          <p:nvPr/>
        </p:nvPicPr>
        <p:blipFill>
          <a:blip r:embed="rId12"/>
          <a:srcRect l="62820" t="72281" r="27403" b="22103"/>
          <a:stretch>
            <a:fillRect/>
          </a:stretch>
        </p:blipFill>
        <p:spPr>
          <a:xfrm>
            <a:off x="3137535" y="6463665"/>
            <a:ext cx="1271905" cy="410845"/>
          </a:xfrm>
          <a:prstGeom prst="rect">
            <a:avLst/>
          </a:prstGeom>
        </p:spPr>
      </p:pic>
      <p:pic>
        <p:nvPicPr>
          <p:cNvPr id="14" name="Picture 13" descr="viber_slika_2020-05-16_23-25-09"/>
          <p:cNvPicPr>
            <a:picLocks noChangeAspect="1"/>
          </p:cNvPicPr>
          <p:nvPr/>
        </p:nvPicPr>
        <p:blipFill>
          <a:blip r:embed="rId13"/>
          <a:stretch>
            <a:fillRect/>
          </a:stretch>
        </p:blipFill>
        <p:spPr>
          <a:xfrm>
            <a:off x="960755" y="5141595"/>
            <a:ext cx="1897380" cy="1657350"/>
          </a:xfrm>
          <a:prstGeom prst="rect">
            <a:avLst/>
          </a:prstGeom>
        </p:spPr>
      </p:pic>
      <p:sp>
        <p:nvSpPr>
          <p:cNvPr id="18" name="Text Box 17"/>
          <p:cNvSpPr txBox="1"/>
          <p:nvPr/>
        </p:nvSpPr>
        <p:spPr>
          <a:xfrm>
            <a:off x="1191260" y="4650105"/>
            <a:ext cx="3218180" cy="39878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p>
            <a:pPr algn="ctr"/>
            <a:r>
              <a:rPr lang="sr-Cyrl-RS" altLang="en-US" sz="2000">
                <a:latin typeface="Times New Roman" panose="02020603050405020304" charset="0"/>
                <a:cs typeface="Times New Roman" panose="02020603050405020304" charset="0"/>
              </a:rPr>
              <a:t>Коментари колега</a:t>
            </a:r>
            <a:endParaRPr lang="sr-Cyrl-RS" altLang="en-US" sz="2000">
              <a:latin typeface="Times New Roman" panose="02020603050405020304" charset="0"/>
              <a:cs typeface="Times New Roman" panose="02020603050405020304" charset="0"/>
            </a:endParaRPr>
          </a:p>
        </p:txBody>
      </p:sp>
      <p:cxnSp>
        <p:nvCxnSpPr>
          <p:cNvPr id="13" name="Straight Arrow Connector 12"/>
          <p:cNvCxnSpPr/>
          <p:nvPr/>
        </p:nvCxnSpPr>
        <p:spPr>
          <a:xfrm>
            <a:off x="3956050" y="5018405"/>
            <a:ext cx="453390" cy="34734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547110" y="5208905"/>
            <a:ext cx="288290" cy="44831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8" idx="3"/>
          </p:cNvCxnSpPr>
          <p:nvPr/>
        </p:nvCxnSpPr>
        <p:spPr>
          <a:xfrm>
            <a:off x="4409440" y="4849495"/>
            <a:ext cx="1163320" cy="18859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4606290" y="4645025"/>
            <a:ext cx="1419860" cy="755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Horizontal Scroll 22"/>
          <p:cNvSpPr/>
          <p:nvPr/>
        </p:nvSpPr>
        <p:spPr>
          <a:xfrm>
            <a:off x="3442970" y="3810"/>
            <a:ext cx="4712970" cy="408305"/>
          </a:xfrm>
          <a:prstGeom prst="horizontalScroll">
            <a:avLst/>
          </a:prstGeom>
        </p:spPr>
        <p:style>
          <a:lnRef idx="2">
            <a:schemeClr val="accent1"/>
          </a:lnRef>
          <a:fillRef idx="1">
            <a:schemeClr val="lt1"/>
          </a:fillRef>
          <a:effectRef idx="0">
            <a:schemeClr val="accent1"/>
          </a:effectRef>
          <a:fontRef idx="minor">
            <a:schemeClr val="dk1"/>
          </a:fontRef>
        </p:style>
        <p:txBody>
          <a:bodyPr rtlCol="0" anchor="ctr"/>
          <a:p>
            <a:pPr algn="ctr"/>
            <a:endParaRPr lang="en-US"/>
          </a:p>
        </p:txBody>
      </p:sp>
      <p:sp>
        <p:nvSpPr>
          <p:cNvPr id="24" name="Text Box 23"/>
          <p:cNvSpPr txBox="1"/>
          <p:nvPr/>
        </p:nvSpPr>
        <p:spPr>
          <a:xfrm>
            <a:off x="3835400" y="24130"/>
            <a:ext cx="4003040" cy="368300"/>
          </a:xfrm>
          <a:prstGeom prst="rect">
            <a:avLst/>
          </a:prstGeom>
          <a:noFill/>
        </p:spPr>
        <p:txBody>
          <a:bodyPr wrap="square" rtlCol="0">
            <a:spAutoFit/>
          </a:bodyPr>
          <a:p>
            <a:pPr algn="ctr"/>
            <a:r>
              <a:rPr lang="sr-Cyrl-RS" altLang="en-US">
                <a:latin typeface="Times New Roman" panose="02020603050405020304" charset="0"/>
                <a:cs typeface="Times New Roman" panose="02020603050405020304" charset="0"/>
              </a:rPr>
              <a:t>Уместо закључка</a:t>
            </a:r>
            <a:endParaRPr lang="sr-Cyrl-RS" altLang="en-US">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1000"/>
                                        <p:tgtEl>
                                          <p:spTgt spid="2">
                                            <p:txEl>
                                              <p:pRg st="0" end="0"/>
                                            </p:txEl>
                                          </p:spTgt>
                                        </p:tgtEl>
                                      </p:cBhvr>
                                    </p:animEffect>
                                  </p:childTnLst>
                                </p:cTn>
                              </p:par>
                            </p:childTnLst>
                          </p:cTn>
                        </p:par>
                        <p:par>
                          <p:cTn id="16" fill="hold">
                            <p:stCondLst>
                              <p:cond delay="2500"/>
                            </p:stCondLst>
                            <p:childTnLst>
                              <p:par>
                                <p:cTn id="17" presetID="10" presetClass="entr" presetSubtype="0" fill="hold" grpId="0" nodeType="afterEffect">
                                  <p:stCondLst>
                                    <p:cond delay="0"/>
                                  </p:stCondLst>
                                  <p:iterate type="lt">
                                    <p:tmPct val="10000"/>
                                  </p:iterate>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childTnLst>
                                </p:cTn>
                              </p:par>
                            </p:childTnLst>
                          </p:cTn>
                        </p:par>
                        <p:par>
                          <p:cTn id="20" fill="hold">
                            <p:stCondLst>
                              <p:cond delay="50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childTnLst>
                                </p:cTn>
                              </p:par>
                            </p:childTnLst>
                          </p:cTn>
                        </p:par>
                        <p:par>
                          <p:cTn id="24" fill="hold">
                            <p:stCondLst>
                              <p:cond delay="6000"/>
                            </p:stCondLst>
                            <p:childTnLst>
                              <p:par>
                                <p:cTn id="25" presetID="10"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childTnLst>
                                </p:cTn>
                              </p:par>
                            </p:childTnLst>
                          </p:cTn>
                        </p:par>
                        <p:par>
                          <p:cTn id="28" fill="hold">
                            <p:stCondLst>
                              <p:cond delay="7000"/>
                            </p:stCondLst>
                            <p:childTnLst>
                              <p:par>
                                <p:cTn id="29" presetID="10"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childTnLst>
                                </p:cTn>
                              </p:par>
                            </p:childTnLst>
                          </p:cTn>
                        </p:par>
                        <p:par>
                          <p:cTn id="32" fill="hold">
                            <p:stCondLst>
                              <p:cond delay="8000"/>
                            </p:stCondLst>
                            <p:childTnLst>
                              <p:par>
                                <p:cTn id="33" presetID="10" presetClass="entr" presetSubtype="0"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childTnLst>
                                </p:cTn>
                              </p:par>
                            </p:childTnLst>
                          </p:cTn>
                        </p:par>
                        <p:par>
                          <p:cTn id="36" fill="hold">
                            <p:stCondLst>
                              <p:cond delay="9000"/>
                            </p:stCondLst>
                            <p:childTnLst>
                              <p:par>
                                <p:cTn id="37" presetID="10" presetClass="entr" presetSubtype="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childTnLst>
                                </p:cTn>
                              </p:par>
                            </p:childTnLst>
                          </p:cTn>
                        </p:par>
                        <p:par>
                          <p:cTn id="40" fill="hold">
                            <p:stCondLst>
                              <p:cond delay="10000"/>
                            </p:stCondLst>
                            <p:childTnLst>
                              <p:par>
                                <p:cTn id="41" presetID="10" presetClass="entr" presetSubtype="0" fill="hold"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1000"/>
                                        <p:tgtEl>
                                          <p:spTgt spid="16"/>
                                        </p:tgtEl>
                                      </p:cBhvr>
                                    </p:animEffect>
                                  </p:childTnLst>
                                </p:cTn>
                              </p:par>
                            </p:childTnLst>
                          </p:cTn>
                        </p:par>
                        <p:par>
                          <p:cTn id="44" fill="hold">
                            <p:stCondLst>
                              <p:cond delay="11000"/>
                            </p:stCondLst>
                            <p:childTnLst>
                              <p:par>
                                <p:cTn id="45" presetID="10" presetClass="entr" presetSubtype="0" fill="hold"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childTnLst>
                                </p:cTn>
                              </p:par>
                            </p:childTnLst>
                          </p:cTn>
                        </p:par>
                        <p:par>
                          <p:cTn id="48" fill="hold">
                            <p:stCondLst>
                              <p:cond delay="12000"/>
                            </p:stCondLst>
                            <p:childTnLst>
                              <p:par>
                                <p:cTn id="49" presetID="10" presetClass="entr" presetSubtype="0" fill="hold" nodeType="after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1000"/>
                                        <p:tgtEl>
                                          <p:spTgt spid="5"/>
                                        </p:tgtEl>
                                      </p:cBhvr>
                                    </p:animEffect>
                                  </p:childTnLst>
                                </p:cTn>
                              </p:par>
                            </p:childTnLst>
                          </p:cTn>
                        </p:par>
                        <p:par>
                          <p:cTn id="52" fill="hold">
                            <p:stCondLst>
                              <p:cond delay="13000"/>
                            </p:stCondLst>
                            <p:childTnLst>
                              <p:par>
                                <p:cTn id="53" presetID="10" presetClass="entr" presetSubtype="0" fill="hold" nodeType="after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fade">
                                      <p:cBhvr>
                                        <p:cTn id="55" dur="1000"/>
                                        <p:tgtEl>
                                          <p:spTgt spid="7"/>
                                        </p:tgtEl>
                                      </p:cBhvr>
                                    </p:animEffect>
                                  </p:childTnLst>
                                </p:cTn>
                              </p:par>
                            </p:childTnLst>
                          </p:cTn>
                        </p:par>
                        <p:par>
                          <p:cTn id="56" fill="hold">
                            <p:stCondLst>
                              <p:cond delay="14000"/>
                            </p:stCondLst>
                            <p:childTnLst>
                              <p:par>
                                <p:cTn id="57" presetID="10" presetClass="entr" presetSubtype="0" fill="hold" nodeType="after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1000"/>
                                        <p:tgtEl>
                                          <p:spTgt spid="8"/>
                                        </p:tgtEl>
                                      </p:cBhvr>
                                    </p:animEffect>
                                  </p:childTnLst>
                                </p:cTn>
                              </p:par>
                            </p:childTnLst>
                          </p:cTn>
                        </p:par>
                        <p:par>
                          <p:cTn id="60" fill="hold">
                            <p:stCondLst>
                              <p:cond delay="15000"/>
                            </p:stCondLst>
                            <p:childTnLst>
                              <p:par>
                                <p:cTn id="61" presetID="10" presetClass="entr" presetSubtype="0" fill="hold" nodeType="after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build="p"/>
      <p:bldP spid="18"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80310" y="2312670"/>
            <a:ext cx="7380605" cy="4144645"/>
          </a:xfrm>
        </p:spPr>
        <p:txBody>
          <a:bodyPr/>
          <a:lstStyle/>
          <a:p>
            <a:pPr marL="0" indent="0" algn="just">
              <a:buNone/>
            </a:pPr>
            <a:r>
              <a:rPr lang="sr-Cyrl-RS" altLang="en-US">
                <a:latin typeface="Times New Roman" panose="02020603050405020304" charset="0"/>
                <a:cs typeface="Times New Roman" panose="02020603050405020304" charset="0"/>
              </a:rPr>
              <a:t>Блог </a:t>
            </a:r>
            <a:r>
              <a:rPr lang="sr-Cyrl-RS" altLang="en-US">
                <a:latin typeface="Times New Roman" panose="02020603050405020304" charset="0"/>
                <a:cs typeface="Times New Roman" panose="02020603050405020304" charset="0"/>
                <a:hlinkClick r:id="rId1"/>
              </a:rPr>
              <a:t>“Развој дечјих потенцијала”</a:t>
            </a:r>
            <a:r>
              <a:rPr lang="sr-Cyrl-RS" altLang="en-US">
                <a:latin typeface="Times New Roman" panose="02020603050405020304" charset="0"/>
                <a:cs typeface="Times New Roman" panose="02020603050405020304" charset="0"/>
              </a:rPr>
              <a:t> настао је 2016. године. Намењен је: </a:t>
            </a:r>
            <a:endParaRPr lang="sr-Cyrl-RS" altLang="en-US">
              <a:latin typeface="Times New Roman" panose="02020603050405020304" charset="0"/>
              <a:cs typeface="Times New Roman" panose="02020603050405020304" charset="0"/>
            </a:endParaRPr>
          </a:p>
          <a:p>
            <a:pPr marL="0" indent="0" algn="just">
              <a:buNone/>
            </a:pPr>
            <a:r>
              <a:rPr lang="sr-Cyrl-RS" altLang="en-US">
                <a:latin typeface="Times New Roman" panose="02020603050405020304" charset="0"/>
                <a:cs typeface="Times New Roman" panose="02020603050405020304" charset="0"/>
              </a:rPr>
              <a:t>- ученицима- ради лакшег савладавања градива</a:t>
            </a:r>
            <a:endParaRPr lang="sr-Cyrl-RS" altLang="en-US">
              <a:latin typeface="Times New Roman" panose="02020603050405020304" charset="0"/>
              <a:cs typeface="Times New Roman" panose="02020603050405020304" charset="0"/>
            </a:endParaRPr>
          </a:p>
          <a:p>
            <a:pPr marL="0" indent="0" algn="just">
              <a:buNone/>
            </a:pPr>
            <a:r>
              <a:rPr lang="sr-Cyrl-RS" altLang="sr-Latn-RS">
                <a:latin typeface="Times New Roman" panose="02020603050405020304" charset="0"/>
                <a:cs typeface="Times New Roman" panose="02020603050405020304" charset="0"/>
              </a:rPr>
              <a:t>- родитељима- како бих им приближила активности у школи</a:t>
            </a:r>
            <a:endParaRPr lang="sr-Cyrl-RS" altLang="sr-Latn-RS">
              <a:latin typeface="Times New Roman" panose="02020603050405020304" charset="0"/>
              <a:cs typeface="Times New Roman" panose="02020603050405020304" charset="0"/>
            </a:endParaRPr>
          </a:p>
          <a:p>
            <a:pPr marL="0" indent="0" algn="just">
              <a:buNone/>
            </a:pPr>
            <a:r>
              <a:rPr lang="sr-Cyrl-RS" altLang="sr-Latn-RS">
                <a:latin typeface="Times New Roman" panose="02020603050405020304" charset="0"/>
                <a:cs typeface="Times New Roman" panose="02020603050405020304" charset="0"/>
              </a:rPr>
              <a:t>- колегама- у циљу размене искустава и примера добре праксе</a:t>
            </a:r>
            <a:endParaRPr lang="sr-Cyrl-RS" altLang="sr-Latn-RS">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73685" y="274320"/>
            <a:ext cx="11474450" cy="6286500"/>
          </a:xfrm>
          <a:noFill/>
        </p:spPr>
        <p:txBody>
          <a:bodyPr>
            <a:normAutofit fontScale="90000" lnSpcReduction="20000"/>
          </a:bodyPr>
          <a:lstStyle/>
          <a:p>
            <a:pPr marL="0" indent="0" algn="just">
              <a:buNone/>
            </a:pPr>
            <a:r>
              <a:rPr lang="sr-Cyrl-RS" altLang="en-US" dirty="0">
                <a:latin typeface="Times New Roman" panose="02020603050405020304" charset="0"/>
                <a:cs typeface="Times New Roman" panose="02020603050405020304" charset="0"/>
              </a:rPr>
              <a:t>Првог дана увођења ванредног стања оформила сам Гугл учионицу, која је основа за рад са мојим ученицима и у којој се налазе сви предмети и све наставне јединице од почетка наставе на даљину.</a:t>
            </a:r>
            <a:endParaRPr lang="sr-Cyrl-RS" altLang="en-US" dirty="0">
              <a:latin typeface="Times New Roman" panose="02020603050405020304" charset="0"/>
              <a:cs typeface="Times New Roman" panose="02020603050405020304" charset="0"/>
            </a:endParaRPr>
          </a:p>
          <a:p>
            <a:pPr marL="0" indent="0" algn="just">
              <a:buNone/>
            </a:pPr>
            <a:r>
              <a:rPr lang="sr-Cyrl-RS" altLang="en-US" dirty="0">
                <a:latin typeface="Times New Roman" panose="02020603050405020304" charset="0"/>
                <a:cs typeface="Times New Roman" panose="02020603050405020304" charset="0"/>
              </a:rPr>
              <a:t>Ученици су уз моју помоћ приступили учионици и свим предметима.</a:t>
            </a:r>
            <a:endParaRPr lang="sr-Cyrl-RS" altLang="en-US" dirty="0">
              <a:latin typeface="Times New Roman" panose="02020603050405020304" charset="0"/>
              <a:cs typeface="Times New Roman" panose="02020603050405020304" charset="0"/>
            </a:endParaRPr>
          </a:p>
          <a:p>
            <a:pPr marL="0" indent="0" algn="just">
              <a:buNone/>
            </a:pPr>
            <a:r>
              <a:rPr lang="sr-Cyrl-RS" altLang="en-US" dirty="0">
                <a:latin typeface="Times New Roman" panose="02020603050405020304" charset="0"/>
                <a:cs typeface="Times New Roman" panose="02020603050405020304" charset="0"/>
                <a:sym typeface="+mn-ea"/>
              </a:rPr>
              <a:t>Да би настава била занимљивија и једноставнија, првог дана онлајн наставе настала је и страница </a:t>
            </a:r>
            <a:r>
              <a:rPr lang="sr-Cyrl-RS" altLang="en-US" dirty="0">
                <a:latin typeface="Times New Roman" panose="02020603050405020304" charset="0"/>
                <a:cs typeface="Times New Roman" panose="02020603050405020304" charset="0"/>
                <a:sym typeface="+mn-ea"/>
                <a:hlinkClick r:id="rId1"/>
              </a:rPr>
              <a:t>“Настава на даљину- Гугл учионица, блог, штап, канап и још понешто”</a:t>
            </a:r>
            <a:r>
              <a:rPr lang="sr-Cyrl-RS" altLang="en-US" dirty="0">
                <a:latin typeface="Times New Roman" panose="02020603050405020304" charset="0"/>
                <a:cs typeface="Times New Roman" panose="02020603050405020304" charset="0"/>
                <a:sym typeface="+mn-ea"/>
              </a:rPr>
              <a:t>. Штап и канап имају пренесено значење, а подразумевају </a:t>
            </a:r>
            <a:r>
              <a:rPr lang="sr-Cyrl-RS" altLang="en-US" dirty="0" smtClean="0">
                <a:latin typeface="Times New Roman" panose="02020603050405020304" charset="0"/>
                <a:cs typeface="Times New Roman" panose="02020603050405020304" charset="0"/>
                <a:sym typeface="+mn-ea"/>
              </a:rPr>
              <a:t> </a:t>
            </a:r>
            <a:r>
              <a:rPr lang="sr-Latn-RS" altLang="en-US" i="1" dirty="0">
                <a:latin typeface="Times New Roman" panose="02020603050405020304" charset="0"/>
                <a:cs typeface="Times New Roman" panose="02020603050405020304" charset="0"/>
                <a:sym typeface="+mn-ea"/>
              </a:rPr>
              <a:t>Genial.ly</a:t>
            </a:r>
            <a:r>
              <a:rPr lang="sr-Latn-RS" altLang="en-US" dirty="0">
                <a:latin typeface="Times New Roman" panose="02020603050405020304" charset="0"/>
                <a:cs typeface="Times New Roman" panose="02020603050405020304" charset="0"/>
                <a:sym typeface="+mn-ea"/>
              </a:rPr>
              <a:t>, </a:t>
            </a:r>
            <a:r>
              <a:rPr lang="sr-Latn-RS" altLang="en-US" i="1" dirty="0">
                <a:latin typeface="Times New Roman" panose="02020603050405020304" charset="0"/>
                <a:cs typeface="Times New Roman" panose="02020603050405020304" charset="0"/>
                <a:sym typeface="+mn-ea"/>
              </a:rPr>
              <a:t>Wordwall</a:t>
            </a:r>
            <a:r>
              <a:rPr lang="sr-Latn-RS" altLang="en-US" dirty="0">
                <a:latin typeface="Times New Roman" panose="02020603050405020304" charset="0"/>
                <a:cs typeface="Times New Roman" panose="02020603050405020304" charset="0"/>
                <a:sym typeface="+mn-ea"/>
              </a:rPr>
              <a:t>, </a:t>
            </a:r>
            <a:r>
              <a:rPr lang="sr-Latn-RS" altLang="en-US" i="1" dirty="0">
                <a:latin typeface="Times New Roman" panose="02020603050405020304" charset="0"/>
                <a:cs typeface="Times New Roman" panose="02020603050405020304" charset="0"/>
                <a:sym typeface="+mn-ea"/>
              </a:rPr>
              <a:t>Thinglink</a:t>
            </a:r>
            <a:r>
              <a:rPr lang="sr-Latn-RS" altLang="en-US" dirty="0">
                <a:latin typeface="Times New Roman" panose="02020603050405020304" charset="0"/>
                <a:cs typeface="Times New Roman" panose="02020603050405020304" charset="0"/>
                <a:sym typeface="+mn-ea"/>
              </a:rPr>
              <a:t>, </a:t>
            </a:r>
            <a:r>
              <a:rPr lang="sr-Cyrl-RS" altLang="sr-Latn-RS" dirty="0" smtClean="0">
                <a:latin typeface="Times New Roman" panose="02020603050405020304" charset="0"/>
                <a:cs typeface="Times New Roman" panose="02020603050405020304" charset="0"/>
                <a:sym typeface="+mn-ea"/>
              </a:rPr>
              <a:t>упитнике, јутјуб канал </a:t>
            </a:r>
            <a:r>
              <a:rPr lang="sr-Cyrl-RS" altLang="sr-Latn-RS" dirty="0">
                <a:latin typeface="Times New Roman" panose="02020603050405020304" charset="0"/>
                <a:cs typeface="Times New Roman" panose="02020603050405020304" charset="0"/>
                <a:sym typeface="+mn-ea"/>
              </a:rPr>
              <a:t>и све друге апликације које сам користила да бих олакшала наставу на даљину ученицима и учинила је занимљивијом.</a:t>
            </a:r>
            <a:endParaRPr lang="sr-Cyrl-RS" altLang="sr-Latn-RS" dirty="0">
              <a:latin typeface="Times New Roman" panose="02020603050405020304" charset="0"/>
              <a:cs typeface="Times New Roman" panose="02020603050405020304" charset="0"/>
              <a:sym typeface="+mn-ea"/>
            </a:endParaRPr>
          </a:p>
          <a:p>
            <a:pPr marL="0" indent="0" algn="just">
              <a:buNone/>
            </a:pPr>
            <a:r>
              <a:rPr lang="sr-Cyrl-RS" altLang="en-US" dirty="0">
                <a:latin typeface="Times New Roman" panose="02020603050405020304" charset="0"/>
                <a:cs typeface="Times New Roman" panose="02020603050405020304" charset="0"/>
                <a:sym typeface="+mn-ea"/>
              </a:rPr>
              <a:t>Страница </a:t>
            </a:r>
            <a:r>
              <a:rPr lang="sr-Cyrl-RS" altLang="en-US" dirty="0">
                <a:latin typeface="Times New Roman" panose="02020603050405020304" charset="0"/>
                <a:cs typeface="Times New Roman" panose="02020603050405020304" charset="0"/>
                <a:sym typeface="+mn-ea"/>
                <a:hlinkClick r:id="rId1"/>
              </a:rPr>
              <a:t>“Настава на даљину- Гугл учионица, блог, штап, канап и још понешто”</a:t>
            </a:r>
            <a:r>
              <a:rPr lang="sr-Cyrl-RS" altLang="en-US" dirty="0">
                <a:latin typeface="Times New Roman" panose="02020603050405020304" charset="0"/>
                <a:cs typeface="Times New Roman" panose="02020603050405020304" charset="0"/>
                <a:sym typeface="+mn-ea"/>
              </a:rPr>
              <a:t> </a:t>
            </a:r>
            <a:endParaRPr lang="sr-Cyrl-RS" altLang="en-US" dirty="0">
              <a:latin typeface="Times New Roman" panose="02020603050405020304" charset="0"/>
              <a:cs typeface="Times New Roman" panose="02020603050405020304" charset="0"/>
              <a:sym typeface="+mn-ea"/>
            </a:endParaRPr>
          </a:p>
          <a:p>
            <a:pPr marL="0" indent="0" algn="just">
              <a:buNone/>
            </a:pPr>
            <a:r>
              <a:rPr lang="sr-Cyrl-RS" altLang="sr-Latn-RS" dirty="0">
                <a:latin typeface="Times New Roman" panose="02020603050405020304" charset="0"/>
                <a:cs typeface="Times New Roman" panose="02020603050405020304" charset="0"/>
                <a:sym typeface="+mn-ea"/>
              </a:rPr>
              <a:t>- намењена је ученицима за учење на даљину;</a:t>
            </a:r>
            <a:endParaRPr lang="sr-Cyrl-RS" altLang="sr-Latn-RS" dirty="0">
              <a:latin typeface="Times New Roman" panose="02020603050405020304" charset="0"/>
              <a:cs typeface="Times New Roman" panose="02020603050405020304" charset="0"/>
              <a:sym typeface="+mn-ea"/>
            </a:endParaRPr>
          </a:p>
          <a:p>
            <a:pPr marL="0" indent="0" algn="just">
              <a:buNone/>
            </a:pPr>
            <a:r>
              <a:rPr lang="sr-Cyrl-RS" altLang="sr-Latn-RS" dirty="0">
                <a:latin typeface="Times New Roman" panose="02020603050405020304" charset="0"/>
                <a:cs typeface="Times New Roman" panose="02020603050405020304" charset="0"/>
                <a:sym typeface="+mn-ea"/>
              </a:rPr>
              <a:t>- јавна је и користе је колеге и ученици других школа;</a:t>
            </a:r>
            <a:endParaRPr lang="sr-Cyrl-RS" altLang="sr-Latn-RS" dirty="0">
              <a:latin typeface="Times New Roman" panose="02020603050405020304" charset="0"/>
              <a:cs typeface="Times New Roman" panose="02020603050405020304" charset="0"/>
              <a:sym typeface="+mn-ea"/>
            </a:endParaRPr>
          </a:p>
          <a:p>
            <a:pPr marL="0" indent="0" algn="just">
              <a:buNone/>
            </a:pPr>
            <a:r>
              <a:rPr lang="sr-Cyrl-RS" altLang="sr-Latn-RS" dirty="0">
                <a:latin typeface="Times New Roman" panose="02020603050405020304" charset="0"/>
                <a:cs typeface="Times New Roman" panose="02020603050405020304" charset="0"/>
                <a:sym typeface="+mn-ea"/>
              </a:rPr>
              <a:t>- намењена је и родитељима како би имали увид у активности током наставе на даљину;</a:t>
            </a:r>
            <a:endParaRPr lang="sr-Cyrl-RS" altLang="sr-Latn-RS" dirty="0">
              <a:latin typeface="Times New Roman" panose="02020603050405020304" charset="0"/>
              <a:cs typeface="Times New Roman" panose="02020603050405020304" charset="0"/>
              <a:sym typeface="+mn-ea"/>
            </a:endParaRPr>
          </a:p>
          <a:p>
            <a:pPr marL="0" indent="0" algn="just">
              <a:buNone/>
            </a:pPr>
            <a:r>
              <a:rPr lang="sr-Cyrl-RS" altLang="sr-Latn-RS" dirty="0">
                <a:latin typeface="Times New Roman" panose="02020603050405020304" charset="0"/>
                <a:cs typeface="Times New Roman" panose="02020603050405020304" charset="0"/>
                <a:sym typeface="+mn-ea"/>
              </a:rPr>
              <a:t>- служи за промоцију иновативних метода у настави;</a:t>
            </a:r>
            <a:endParaRPr lang="sr-Cyrl-RS" altLang="sr-Latn-RS" dirty="0">
              <a:latin typeface="Times New Roman" panose="02020603050405020304" charset="0"/>
              <a:cs typeface="Times New Roman" panose="02020603050405020304" charset="0"/>
              <a:sym typeface="+mn-ea"/>
            </a:endParaRPr>
          </a:p>
          <a:p>
            <a:pPr marL="0" indent="0" algn="just">
              <a:buNone/>
            </a:pPr>
            <a:r>
              <a:rPr lang="sr-Cyrl-RS" altLang="sr-Latn-RS" dirty="0">
                <a:latin typeface="Times New Roman" panose="02020603050405020304" charset="0"/>
                <a:cs typeface="Times New Roman" panose="02020603050405020304" charset="0"/>
                <a:sym typeface="+mn-ea"/>
              </a:rPr>
              <a:t>- служи за креативно повезивање наставника, ученика и родитеља.</a:t>
            </a:r>
            <a:endParaRPr lang="sr-Cyrl-RS" altLang="sr-Latn-RS" dirty="0">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74320" y="257810"/>
            <a:ext cx="11670030" cy="6577330"/>
          </a:xfrm>
        </p:spPr>
        <p:txBody>
          <a:bodyPr>
            <a:normAutofit lnSpcReduction="10000"/>
          </a:bodyPr>
          <a:lstStyle/>
          <a:p>
            <a:pPr marL="0" indent="0" algn="just">
              <a:buNone/>
            </a:pPr>
            <a:r>
              <a:rPr lang="sr-Cyrl-RS" altLang="en-US" dirty="0">
                <a:latin typeface="Times New Roman" panose="02020603050405020304" charset="0"/>
                <a:cs typeface="Times New Roman" panose="02020603050405020304" charset="0"/>
              </a:rPr>
              <a:t>Првих дана наставе на даљину</a:t>
            </a:r>
            <a:r>
              <a:rPr lang="sr-Cyrl-RS" altLang="en-US" dirty="0" smtClean="0">
                <a:latin typeface="Times New Roman" panose="02020603050405020304" charset="0"/>
                <a:cs typeface="Times New Roman" panose="02020603050405020304" charset="0"/>
              </a:rPr>
              <a:t>, док </a:t>
            </a:r>
            <a:r>
              <a:rPr lang="sr-Cyrl-RS" altLang="en-US" dirty="0">
                <a:latin typeface="Times New Roman" panose="02020603050405020304" charset="0"/>
                <a:cs typeface="Times New Roman" panose="02020603050405020304" charset="0"/>
              </a:rPr>
              <a:t>су се ученици  навикавали на Гугл учионицу, све материјале постављала сам на блог, а они су добијали линк до целокупне наставе за тај дан у апликацији </a:t>
            </a:r>
            <a:r>
              <a:rPr lang="sr-Latn-RS" altLang="en-US" dirty="0">
                <a:latin typeface="Times New Roman" panose="02020603050405020304" charset="0"/>
                <a:cs typeface="Times New Roman" panose="02020603050405020304" charset="0"/>
              </a:rPr>
              <a:t>Genial.ly</a:t>
            </a:r>
            <a:r>
              <a:rPr lang="sr-Cyrl-RS" altLang="en-US" dirty="0">
                <a:latin typeface="Times New Roman" panose="02020603050405020304" charset="0"/>
                <a:cs typeface="Times New Roman" panose="02020603050405020304" charset="0"/>
              </a:rPr>
              <a:t>. На тај начин, настава за тај дан је обједињена, занимљивија  и  једноставнија је јер је сав материјал за тај дан на једном месту.</a:t>
            </a:r>
            <a:endParaRPr lang="sr-Cyrl-RS" altLang="en-US" dirty="0">
              <a:latin typeface="Times New Roman" panose="02020603050405020304" charset="0"/>
              <a:cs typeface="Times New Roman" panose="02020603050405020304" charset="0"/>
            </a:endParaRPr>
          </a:p>
          <a:p>
            <a:pPr marL="0" indent="0" algn="just">
              <a:buNone/>
            </a:pPr>
            <a:r>
              <a:rPr lang="sr-Cyrl-RS" altLang="en-US" dirty="0">
                <a:latin typeface="Times New Roman" panose="02020603050405020304" charset="0"/>
                <a:cs typeface="Times New Roman" panose="02020603050405020304" charset="0"/>
              </a:rPr>
              <a:t>Када су се ученици адаптирали на Гугл учионицу и у потпуности је савладали, наставила сам да постављам и на страници занимљиве материјале јер сам увидела да значи многим колегама. Посебно је значајна за родитеље, јер једним кликом имају увид у све активности своје деце.</a:t>
            </a:r>
            <a:endParaRPr lang="sr-Cyrl-RS" altLang="en-US" dirty="0">
              <a:latin typeface="Times New Roman" panose="02020603050405020304" charset="0"/>
              <a:cs typeface="Times New Roman" panose="02020603050405020304" charset="0"/>
            </a:endParaRPr>
          </a:p>
          <a:p>
            <a:pPr marL="0" indent="0" algn="just">
              <a:buNone/>
            </a:pPr>
            <a:r>
              <a:rPr lang="sr-Cyrl-RS" altLang="en-US" dirty="0">
                <a:latin typeface="Times New Roman" panose="02020603050405020304" charset="0"/>
                <a:cs typeface="Times New Roman" panose="02020603050405020304" charset="0"/>
              </a:rPr>
              <a:t>Неки од мојих часова објављивани су на порталу “Зелена учионица”.</a:t>
            </a:r>
            <a:endParaRPr lang="sr-Cyrl-RS" altLang="en-US" dirty="0">
              <a:latin typeface="Times New Roman" panose="02020603050405020304" charset="0"/>
              <a:cs typeface="Times New Roman" panose="02020603050405020304" charset="0"/>
            </a:endParaRPr>
          </a:p>
          <a:p>
            <a:pPr marL="0" indent="0" algn="just">
              <a:buNone/>
            </a:pPr>
            <a:r>
              <a:rPr lang="sr-Cyrl-RS" altLang="en-US" dirty="0">
                <a:latin typeface="Times New Roman" panose="02020603050405020304" charset="0"/>
                <a:cs typeface="Times New Roman" panose="02020603050405020304" charset="0"/>
                <a:sym typeface="+mn-ea"/>
              </a:rPr>
              <a:t>Осим Гугл учионице, блога и поменутих апликација- веб алата, са ученицима  комуницирам и путем групних видео позива (</a:t>
            </a:r>
            <a:r>
              <a:rPr lang="sr-Latn-RS" altLang="en-US" i="1" dirty="0">
                <a:solidFill>
                  <a:schemeClr val="accent1"/>
                </a:solidFill>
                <a:latin typeface="Times New Roman" panose="02020603050405020304" charset="0"/>
                <a:cs typeface="Times New Roman" panose="02020603050405020304" charset="0"/>
                <a:sym typeface="+mn-ea"/>
              </a:rPr>
              <a:t>Jitsi Meet</a:t>
            </a:r>
            <a:r>
              <a:rPr lang="sr-Latn-RS" altLang="en-US" dirty="0">
                <a:latin typeface="Times New Roman" panose="02020603050405020304" charset="0"/>
                <a:cs typeface="Times New Roman" panose="02020603050405020304" charset="0"/>
                <a:sym typeface="+mn-ea"/>
              </a:rPr>
              <a:t>) </a:t>
            </a:r>
            <a:r>
              <a:rPr lang="sr-Cyrl-RS" altLang="sr-Latn-RS" dirty="0">
                <a:latin typeface="Times New Roman" panose="02020603050405020304" charset="0"/>
                <a:cs typeface="Times New Roman" panose="02020603050405020304" charset="0"/>
                <a:sym typeface="+mn-ea"/>
              </a:rPr>
              <a:t>где се договарамо о настави за тај дан, анализирамо, решавамо недоумице, читамо, вршимо евалуацију... Комуницирамо и путем </a:t>
            </a:r>
            <a:r>
              <a:rPr lang="sr-Cyrl-RS" altLang="en-US" dirty="0">
                <a:latin typeface="Times New Roman" panose="02020603050405020304" charset="0"/>
                <a:cs typeface="Times New Roman" panose="02020603050405020304" charset="0"/>
                <a:sym typeface="+mn-ea"/>
              </a:rPr>
              <a:t>вибер групе путем које ученици постављају питања везана за наставу, вршимо анализу радова, анализу тестова, састава...</a:t>
            </a:r>
            <a:endParaRPr lang="sr-Cyrl-RS" altLang="en-US" dirty="0">
              <a:latin typeface="Times New Roman" panose="02020603050405020304" charset="0"/>
              <a:cs typeface="Times New Roman" panose="02020603050405020304" charset="0"/>
            </a:endParaRPr>
          </a:p>
          <a:p>
            <a:pPr marL="0" indent="0" algn="just">
              <a:buNone/>
            </a:pPr>
            <a:r>
              <a:rPr lang="sr-Cyrl-RS" altLang="en-US" dirty="0">
                <a:latin typeface="Times New Roman" panose="02020603050405020304" charset="0"/>
                <a:cs typeface="Times New Roman" panose="02020603050405020304" charset="0"/>
                <a:sym typeface="+mn-ea"/>
              </a:rPr>
              <a:t> </a:t>
            </a:r>
            <a:endParaRPr lang="sr-Cyrl-RS" altLang="en-US" dirty="0">
              <a:latin typeface="Times New Roman" panose="02020603050405020304" charset="0"/>
              <a:cs typeface="Times New Roman" panose="02020603050405020304" charset="0"/>
            </a:endParaRPr>
          </a:p>
          <a:p>
            <a:pPr marL="0" indent="0" algn="just">
              <a:buNone/>
            </a:pPr>
            <a:endParaRPr lang="sr-Cyrl-RS" altLang="en-US" dirty="0">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64435" y="2312670"/>
            <a:ext cx="7426325" cy="4144645"/>
          </a:xfrm>
        </p:spPr>
        <p:txBody>
          <a:bodyPr>
            <a:normAutofit/>
          </a:bodyPr>
          <a:lstStyle/>
          <a:p>
            <a:pPr marL="0" indent="0" algn="ctr">
              <a:buNone/>
            </a:pPr>
            <a:r>
              <a:rPr lang="sr-Cyrl-RS" altLang="en-US" dirty="0">
                <a:latin typeface="Times New Roman" panose="02020603050405020304" charset="0"/>
                <a:cs typeface="Times New Roman" panose="02020603050405020304" charset="0"/>
              </a:rPr>
              <a:t>На страници налазе се различити веб алати које користим у настави на даљину:</a:t>
            </a:r>
            <a:endParaRPr lang="sr-Cyrl-RS" altLang="en-US" dirty="0">
              <a:latin typeface="Times New Roman" panose="02020603050405020304" charset="0"/>
              <a:cs typeface="Times New Roman" panose="02020603050405020304" charset="0"/>
            </a:endParaRPr>
          </a:p>
          <a:p>
            <a:pPr marL="0" indent="0" algn="just">
              <a:buNone/>
            </a:pPr>
            <a:r>
              <a:rPr lang="sr-Cyrl-RS" altLang="en-US" sz="2000" dirty="0">
                <a:latin typeface="Times New Roman" panose="02020603050405020304" charset="0"/>
                <a:cs typeface="Times New Roman" panose="02020603050405020304" charset="0"/>
                <a:hlinkClick r:id="rId1" tooltip="" action="ppaction://hlinksldjump"/>
              </a:rPr>
              <a:t>1. Обједињена настава у</a:t>
            </a:r>
            <a:r>
              <a:rPr lang="sr-Latn-RS" altLang="en-US" sz="2000" dirty="0">
                <a:latin typeface="Times New Roman" panose="02020603050405020304" charset="0"/>
                <a:cs typeface="Times New Roman" panose="02020603050405020304" charset="0"/>
                <a:hlinkClick r:id="rId1" tooltip="" action="ppaction://hlinksldjump"/>
              </a:rPr>
              <a:t> </a:t>
            </a:r>
            <a:r>
              <a:rPr lang="sr-Cyrl-RS" altLang="en-US" sz="2000" dirty="0">
                <a:latin typeface="Times New Roman" panose="02020603050405020304" charset="0"/>
                <a:cs typeface="Times New Roman" panose="02020603050405020304" charset="0"/>
                <a:hlinkClick r:id="rId1" tooltip="" action="ppaction://hlinksldjump"/>
              </a:rPr>
              <a:t>апликацији </a:t>
            </a:r>
            <a:r>
              <a:rPr lang="sr-Latn-RS" altLang="en-US" sz="2000" dirty="0">
                <a:latin typeface="Times New Roman" panose="02020603050405020304" charset="0"/>
                <a:cs typeface="Times New Roman" panose="02020603050405020304" charset="0"/>
                <a:hlinkClick r:id="rId1" tooltip="" action="ppaction://hlinksldjump"/>
              </a:rPr>
              <a:t>Genial.ly</a:t>
            </a:r>
            <a:endParaRPr lang="sr-Latn-RS" altLang="en-US" sz="2000" dirty="0">
              <a:latin typeface="Times New Roman" panose="02020603050405020304" charset="0"/>
              <a:cs typeface="Times New Roman" panose="02020603050405020304" charset="0"/>
            </a:endParaRPr>
          </a:p>
          <a:p>
            <a:pPr marL="0" indent="0" algn="just">
              <a:buNone/>
            </a:pPr>
            <a:r>
              <a:rPr lang="sr-Cyrl-RS" altLang="sr-Latn-RS" sz="2000" dirty="0">
                <a:latin typeface="Times New Roman" panose="02020603050405020304" charset="0"/>
                <a:cs typeface="Times New Roman" panose="02020603050405020304" charset="0"/>
                <a:hlinkClick r:id="rId1" tooltip="" action="ppaction://hlinksldjump"/>
              </a:rPr>
              <a:t>2. Интерактивни час путем веб алата Т</a:t>
            </a:r>
            <a:r>
              <a:rPr lang="sr-Latn-RS" altLang="sr-Latn-RS" sz="2000" dirty="0">
                <a:latin typeface="Times New Roman" panose="02020603050405020304" charset="0"/>
                <a:cs typeface="Times New Roman" panose="02020603050405020304" charset="0"/>
                <a:hlinkClick r:id="rId1" tooltip="" action="ppaction://hlinksldjump"/>
              </a:rPr>
              <a:t>hinglink</a:t>
            </a:r>
            <a:endParaRPr lang="sr-Cyrl-RS" altLang="en-US" dirty="0">
              <a:latin typeface="Times New Roman" panose="02020603050405020304" charset="0"/>
              <a:cs typeface="Times New Roman" panose="02020603050405020304" charset="0"/>
            </a:endParaRPr>
          </a:p>
          <a:p>
            <a:pPr marL="0" indent="0" algn="just">
              <a:buNone/>
            </a:pPr>
            <a:r>
              <a:rPr lang="sr-Latn-RS" altLang="sr-Cyrl-RS" sz="2000" dirty="0">
                <a:latin typeface="Times New Roman" panose="02020603050405020304" charset="0"/>
                <a:cs typeface="Times New Roman" panose="02020603050405020304" charset="0"/>
                <a:hlinkClick r:id="rId2" tooltip="" action="ppaction://hlinksldjump"/>
              </a:rPr>
              <a:t>3. </a:t>
            </a:r>
            <a:r>
              <a:rPr lang="sr-Cyrl-RS" altLang="sr-Cyrl-RS" sz="2000" dirty="0">
                <a:latin typeface="Times New Roman" panose="02020603050405020304" charset="0"/>
                <a:cs typeface="Times New Roman" panose="02020603050405020304" charset="0"/>
                <a:hlinkClick r:id="rId2" tooltip="" action="ppaction://hlinksldjump"/>
              </a:rPr>
              <a:t>Интерактивне вежбе у апликацији </a:t>
            </a:r>
            <a:r>
              <a:rPr lang="sr-Latn-RS" altLang="sr-Cyrl-RS" sz="2000" dirty="0">
                <a:latin typeface="Times New Roman" panose="02020603050405020304" charset="0"/>
                <a:cs typeface="Times New Roman" panose="02020603050405020304" charset="0"/>
                <a:hlinkClick r:id="rId2" tooltip="" action="ppaction://hlinksldjump"/>
              </a:rPr>
              <a:t>Wordwall</a:t>
            </a:r>
            <a:endParaRPr lang="sr-Latn-RS" altLang="sr-Cyrl-RS" sz="2000" dirty="0">
              <a:latin typeface="Times New Roman" panose="02020603050405020304" charset="0"/>
              <a:cs typeface="Times New Roman" panose="02020603050405020304" charset="0"/>
              <a:hlinkClick r:id="rId2" tooltip="" action="ppaction://hlinksldjump"/>
            </a:endParaRPr>
          </a:p>
          <a:p>
            <a:pPr marL="0" indent="0" algn="just">
              <a:buNone/>
            </a:pPr>
            <a:r>
              <a:rPr lang="sr-Cyrl-RS" altLang="sr-Latn-RS" sz="2000" dirty="0">
                <a:latin typeface="Times New Roman" panose="02020603050405020304" charset="0"/>
                <a:cs typeface="Times New Roman" panose="02020603050405020304" charset="0"/>
                <a:hlinkClick r:id="rId3" tooltip="" action="ppaction://hlinksldjump"/>
              </a:rPr>
              <a:t>4. Видео лекције на јутјуб каналу</a:t>
            </a:r>
            <a:endParaRPr lang="sr-Cyrl-RS" altLang="sr-Latn-RS" sz="2000" dirty="0">
              <a:latin typeface="Times New Roman" panose="02020603050405020304" charset="0"/>
              <a:cs typeface="Times New Roman" panose="02020603050405020304" charset="0"/>
              <a:hlinkClick r:id="rId3" tooltip="" action="ppaction://hlinksldjump"/>
            </a:endParaRPr>
          </a:p>
          <a:p>
            <a:pPr marL="0" indent="0" algn="just">
              <a:buNone/>
            </a:pPr>
            <a:r>
              <a:rPr lang="sr-Cyrl-RS" altLang="sr-Latn-RS" sz="2000" dirty="0">
                <a:latin typeface="Times New Roman" panose="02020603050405020304" charset="0"/>
                <a:cs typeface="Times New Roman" panose="02020603050405020304" charset="0"/>
                <a:hlinkClick r:id="rId4" tooltip="" action="ppaction://hlinksldjump"/>
              </a:rPr>
              <a:t>5. Онлајн зид Лино</a:t>
            </a:r>
            <a:endParaRPr lang="sr-Cyrl-RS" altLang="sr-Latn-RS" sz="2000" dirty="0">
              <a:latin typeface="Times New Roman" panose="02020603050405020304" charset="0"/>
              <a:cs typeface="Times New Roman" panose="02020603050405020304" charset="0"/>
              <a:hlinkClick r:id="rId4" tooltip="" action="ppaction://hlinksldjump"/>
            </a:endParaRPr>
          </a:p>
          <a:p>
            <a:pPr marL="0" indent="0" algn="just">
              <a:buNone/>
            </a:pPr>
            <a:r>
              <a:rPr lang="sr-Cyrl-RS" altLang="sr-Latn-RS" sz="2000" dirty="0">
                <a:latin typeface="Times New Roman" panose="02020603050405020304" charset="0"/>
                <a:cs typeface="Times New Roman" panose="02020603050405020304" charset="0"/>
                <a:hlinkClick r:id="rId4" tooltip="" action="ppaction://hlinksldjump"/>
              </a:rPr>
              <a:t>6. Падлет за евалуацију часа</a:t>
            </a:r>
            <a:endParaRPr lang="sr-Cyrl-RS" altLang="sr-Latn-RS" sz="2000" dirty="0">
              <a:latin typeface="Times New Roman" panose="02020603050405020304" charset="0"/>
              <a:cs typeface="Times New Roman" panose="02020603050405020304" charset="0"/>
              <a:hlinkClick r:id="rId4" tooltip="" action="ppaction://hlinksldjump"/>
            </a:endParaRPr>
          </a:p>
          <a:p>
            <a:pPr marL="0" indent="0" algn="just">
              <a:buNone/>
            </a:pPr>
            <a:r>
              <a:rPr lang="sr-Cyrl-RS" altLang="sr-Latn-RS" sz="2000" dirty="0">
                <a:latin typeface="Times New Roman" panose="02020603050405020304" charset="0"/>
                <a:cs typeface="Times New Roman" panose="02020603050405020304" charset="0"/>
                <a:hlinkClick r:id="rId4" tooltip="" action="ppaction://hlinksldjump"/>
              </a:rPr>
              <a:t>7. Џемборд за онлајн дискусију</a:t>
            </a:r>
            <a:endParaRPr lang="sr-Cyrl-RS" altLang="sr-Latn-RS" sz="2000" dirty="0">
              <a:latin typeface="Times New Roman" panose="02020603050405020304" charset="0"/>
              <a:cs typeface="Times New Roman" panose="02020603050405020304" charset="0"/>
              <a:hlinkClick r:id="rId5" action="ppaction://hlinksldjump"/>
            </a:endParaRPr>
          </a:p>
          <a:p>
            <a:pPr marL="0" indent="0" algn="just">
              <a:buNone/>
            </a:pPr>
            <a:r>
              <a:rPr lang="sr-Cyrl-RS" altLang="sr-Latn-RS" sz="2000" dirty="0">
                <a:latin typeface="Times New Roman" panose="02020603050405020304" charset="0"/>
                <a:cs typeface="Times New Roman" panose="02020603050405020304" charset="0"/>
                <a:hlinkClick r:id="rId2" tooltip="" action="ppaction://hlinksldjump"/>
              </a:rPr>
              <a:t>8. Гугл и Мајкрософт тестови</a:t>
            </a:r>
            <a:endParaRPr lang="sr-Cyrl-RS" altLang="sr-Latn-RS" sz="2000" dirty="0">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Title 24"/>
          <p:cNvSpPr>
            <a:spLocks noGrp="1"/>
          </p:cNvSpPr>
          <p:nvPr>
            <p:ph type="title"/>
          </p:nvPr>
        </p:nvSpPr>
        <p:spPr/>
        <p:txBody>
          <a:bodyPr/>
          <a:p>
            <a:endParaRPr lang="en-US"/>
          </a:p>
        </p:txBody>
      </p:sp>
      <p:pic>
        <p:nvPicPr>
          <p:cNvPr id="12" name="Picture 11" descr="32484"/>
          <p:cNvPicPr>
            <a:picLocks noChangeAspect="1"/>
          </p:cNvPicPr>
          <p:nvPr/>
        </p:nvPicPr>
        <p:blipFill>
          <a:blip r:embed="rId1"/>
          <a:stretch>
            <a:fillRect/>
          </a:stretch>
        </p:blipFill>
        <p:spPr>
          <a:xfrm>
            <a:off x="-635" y="6985"/>
            <a:ext cx="7394575" cy="6833870"/>
          </a:xfrm>
          <a:prstGeom prst="rect">
            <a:avLst/>
          </a:prstGeom>
        </p:spPr>
      </p:pic>
      <p:sp>
        <p:nvSpPr>
          <p:cNvPr id="4" name="Horizontal Scroll 3">
            <a:hlinkClick r:id="rId2" action="ppaction://hlinksldjump"/>
          </p:cNvPr>
          <p:cNvSpPr/>
          <p:nvPr/>
        </p:nvSpPr>
        <p:spPr>
          <a:xfrm>
            <a:off x="-635" y="6985"/>
            <a:ext cx="3021965" cy="498475"/>
          </a:xfrm>
          <a:prstGeom prst="horizontalScroll">
            <a:avLst/>
          </a:prstGeom>
        </p:spPr>
        <p:style>
          <a:lnRef idx="2">
            <a:schemeClr val="accent1"/>
          </a:lnRef>
          <a:fillRef idx="1">
            <a:schemeClr val="lt1"/>
          </a:fillRef>
          <a:effectRef idx="0">
            <a:schemeClr val="accent1"/>
          </a:effectRef>
          <a:fontRef idx="minor">
            <a:schemeClr val="dk1"/>
          </a:fontRef>
        </p:style>
        <p:txBody>
          <a:bodyPr rtlCol="0" anchor="ctr"/>
          <a:p>
            <a:pPr algn="ctr"/>
            <a:r>
              <a:rPr lang="sr-Cyrl-RS" altLang="en-US">
                <a:solidFill>
                  <a:schemeClr val="accent1"/>
                </a:solidFill>
              </a:rPr>
              <a:t>ПОВРАТАК НА СТРАНИЦУ</a:t>
            </a:r>
            <a:endParaRPr lang="sr-Cyrl-RS" altLang="en-US">
              <a:solidFill>
                <a:schemeClr val="accent1"/>
              </a:solidFill>
            </a:endParaRPr>
          </a:p>
        </p:txBody>
      </p:sp>
      <p:pic>
        <p:nvPicPr>
          <p:cNvPr id="14" name="Picture 13" descr="32484"/>
          <p:cNvPicPr>
            <a:picLocks noChangeAspect="1"/>
          </p:cNvPicPr>
          <p:nvPr/>
        </p:nvPicPr>
        <p:blipFill>
          <a:blip r:embed="rId1"/>
          <a:stretch>
            <a:fillRect/>
          </a:stretch>
        </p:blipFill>
        <p:spPr>
          <a:xfrm>
            <a:off x="6881495" y="17780"/>
            <a:ext cx="5475605" cy="6823075"/>
          </a:xfrm>
          <a:prstGeom prst="rect">
            <a:avLst/>
          </a:prstGeom>
        </p:spPr>
      </p:pic>
      <p:pic>
        <p:nvPicPr>
          <p:cNvPr id="10" name="Content Placeholder 1" descr="1. први дан">
            <a:hlinkClick r:id="rId3" action="ppaction://hlinkfile"/>
          </p:cNvPr>
          <p:cNvPicPr>
            <a:picLocks noGrp="1" noChangeAspect="1"/>
          </p:cNvPicPr>
          <p:nvPr>
            <p:ph sz="half" idx="1"/>
          </p:nvPr>
        </p:nvPicPr>
        <p:blipFill>
          <a:blip r:embed="rId4"/>
          <a:stretch>
            <a:fillRect/>
          </a:stretch>
        </p:blipFill>
        <p:spPr>
          <a:xfrm>
            <a:off x="4745990" y="2293620"/>
            <a:ext cx="1193165" cy="957580"/>
          </a:xfrm>
          <a:prstGeom prst="rect">
            <a:avLst/>
          </a:prstGeom>
          <a:ln>
            <a:noFill/>
          </a:ln>
          <a:effectLst>
            <a:softEdge rad="112500"/>
          </a:effectLst>
        </p:spPr>
      </p:pic>
      <p:pic>
        <p:nvPicPr>
          <p:cNvPr id="13" name="Picture 12" descr="2. други дан">
            <a:hlinkClick r:id="rId5" action="ppaction://hlinkfile"/>
          </p:cNvPr>
          <p:cNvPicPr>
            <a:picLocks noChangeAspect="1"/>
          </p:cNvPicPr>
          <p:nvPr/>
        </p:nvPicPr>
        <p:blipFill>
          <a:blip r:embed="rId6"/>
          <a:stretch>
            <a:fillRect/>
          </a:stretch>
        </p:blipFill>
        <p:spPr>
          <a:xfrm>
            <a:off x="3021330" y="3162935"/>
            <a:ext cx="1557655" cy="1214120"/>
          </a:xfrm>
          <a:prstGeom prst="rect">
            <a:avLst/>
          </a:prstGeom>
          <a:ln>
            <a:noFill/>
          </a:ln>
          <a:effectLst>
            <a:softEdge rad="112500"/>
          </a:effectLst>
        </p:spPr>
      </p:pic>
      <p:pic>
        <p:nvPicPr>
          <p:cNvPr id="17" name="Picture 16" descr="3.Папирнати бродови">
            <a:hlinkClick r:id="rId7" action="ppaction://hlinkfile"/>
          </p:cNvPr>
          <p:cNvPicPr>
            <a:picLocks noChangeAspect="1"/>
          </p:cNvPicPr>
          <p:nvPr/>
        </p:nvPicPr>
        <p:blipFill>
          <a:blip r:embed="rId8"/>
          <a:stretch>
            <a:fillRect/>
          </a:stretch>
        </p:blipFill>
        <p:spPr>
          <a:xfrm>
            <a:off x="1583055" y="4172585"/>
            <a:ext cx="1436370" cy="1362075"/>
          </a:xfrm>
          <a:prstGeom prst="rect">
            <a:avLst/>
          </a:prstGeom>
          <a:ln>
            <a:noFill/>
          </a:ln>
          <a:effectLst>
            <a:softEdge rad="112500"/>
          </a:effectLst>
        </p:spPr>
      </p:pic>
      <p:pic>
        <p:nvPicPr>
          <p:cNvPr id="18" name="Picture 17" descr="4. Чаробно учење">
            <a:hlinkClick r:id="rId9" action="ppaction://hlinkfile"/>
          </p:cNvPr>
          <p:cNvPicPr>
            <a:picLocks noChangeAspect="1"/>
          </p:cNvPicPr>
          <p:nvPr/>
        </p:nvPicPr>
        <p:blipFill>
          <a:blip r:embed="rId10"/>
          <a:stretch>
            <a:fillRect/>
          </a:stretch>
        </p:blipFill>
        <p:spPr>
          <a:xfrm>
            <a:off x="4578985" y="4197350"/>
            <a:ext cx="1434465" cy="1135380"/>
          </a:xfrm>
          <a:prstGeom prst="rect">
            <a:avLst/>
          </a:prstGeom>
          <a:ln>
            <a:noFill/>
          </a:ln>
          <a:effectLst>
            <a:softEdge rad="112500"/>
          </a:effectLst>
        </p:spPr>
      </p:pic>
      <p:pic>
        <p:nvPicPr>
          <p:cNvPr id="19" name="Picture 18" descr="5.трка знања">
            <a:hlinkClick r:id="rId11" action="ppaction://hlinkfile"/>
          </p:cNvPr>
          <p:cNvPicPr>
            <a:picLocks noChangeAspect="1"/>
          </p:cNvPicPr>
          <p:nvPr/>
        </p:nvPicPr>
        <p:blipFill>
          <a:blip r:embed="rId12"/>
          <a:stretch>
            <a:fillRect/>
          </a:stretch>
        </p:blipFill>
        <p:spPr>
          <a:xfrm>
            <a:off x="4689475" y="3084195"/>
            <a:ext cx="1306195" cy="1207135"/>
          </a:xfrm>
          <a:prstGeom prst="rect">
            <a:avLst/>
          </a:prstGeom>
          <a:ln>
            <a:noFill/>
          </a:ln>
          <a:effectLst>
            <a:softEdge rad="112500"/>
          </a:effectLst>
        </p:spPr>
      </p:pic>
      <p:pic>
        <p:nvPicPr>
          <p:cNvPr id="20" name="Content Placeholder 1" descr="6. чаробни свет наставе">
            <a:hlinkClick r:id="rId13" action="ppaction://hlinkfile"/>
          </p:cNvPr>
          <p:cNvPicPr>
            <a:picLocks noChangeAspect="1"/>
          </p:cNvPicPr>
          <p:nvPr/>
        </p:nvPicPr>
        <p:blipFill>
          <a:blip r:embed="rId14"/>
          <a:stretch>
            <a:fillRect/>
          </a:stretch>
        </p:blipFill>
        <p:spPr>
          <a:xfrm>
            <a:off x="1522730" y="5288915"/>
            <a:ext cx="1557020" cy="1277620"/>
          </a:xfrm>
          <a:prstGeom prst="rect">
            <a:avLst/>
          </a:prstGeom>
          <a:ln>
            <a:noFill/>
          </a:ln>
          <a:effectLst>
            <a:softEdge rad="112500"/>
          </a:effectLst>
        </p:spPr>
      </p:pic>
      <p:pic>
        <p:nvPicPr>
          <p:cNvPr id="21" name="Content Placeholder 3" descr="7. Недостајање табле, креде, а највише ученика">
            <a:hlinkClick r:id="rId15" action="ppaction://hlinkfile"/>
          </p:cNvPr>
          <p:cNvPicPr>
            <a:picLocks noChangeAspect="1"/>
          </p:cNvPicPr>
          <p:nvPr/>
        </p:nvPicPr>
        <p:blipFill>
          <a:blip r:embed="rId16"/>
          <a:stretch>
            <a:fillRect/>
          </a:stretch>
        </p:blipFill>
        <p:spPr>
          <a:xfrm>
            <a:off x="3079750" y="5332730"/>
            <a:ext cx="1609725" cy="1233805"/>
          </a:xfrm>
          <a:prstGeom prst="rect">
            <a:avLst/>
          </a:prstGeom>
          <a:ln>
            <a:noFill/>
          </a:ln>
          <a:effectLst>
            <a:softEdge rad="112500"/>
          </a:effectLst>
        </p:spPr>
      </p:pic>
      <p:pic>
        <p:nvPicPr>
          <p:cNvPr id="22" name="Picture 21" descr="8. Среда, 25.3">
            <a:hlinkClick r:id="rId17" action="ppaction://hlinkfile"/>
          </p:cNvPr>
          <p:cNvPicPr>
            <a:picLocks noChangeAspect="1"/>
          </p:cNvPicPr>
          <p:nvPr/>
        </p:nvPicPr>
        <p:blipFill>
          <a:blip r:embed="rId18"/>
          <a:stretch>
            <a:fillRect/>
          </a:stretch>
        </p:blipFill>
        <p:spPr>
          <a:xfrm>
            <a:off x="4617720" y="5306695"/>
            <a:ext cx="1449705" cy="1188085"/>
          </a:xfrm>
          <a:prstGeom prst="rect">
            <a:avLst/>
          </a:prstGeom>
          <a:ln>
            <a:noFill/>
          </a:ln>
          <a:effectLst>
            <a:softEdge rad="112500"/>
          </a:effectLst>
        </p:spPr>
      </p:pic>
      <p:pic>
        <p:nvPicPr>
          <p:cNvPr id="23" name="Picture 22" descr="9. петак, 27. 3">
            <a:hlinkClick r:id="rId19" action="ppaction://hlinkfile"/>
          </p:cNvPr>
          <p:cNvPicPr>
            <a:picLocks noChangeAspect="1"/>
          </p:cNvPicPr>
          <p:nvPr/>
        </p:nvPicPr>
        <p:blipFill>
          <a:blip r:embed="rId20"/>
          <a:stretch>
            <a:fillRect/>
          </a:stretch>
        </p:blipFill>
        <p:spPr>
          <a:xfrm>
            <a:off x="3148965" y="4291330"/>
            <a:ext cx="1430020" cy="1124585"/>
          </a:xfrm>
          <a:prstGeom prst="rect">
            <a:avLst/>
          </a:prstGeom>
          <a:ln>
            <a:noFill/>
          </a:ln>
          <a:effectLst>
            <a:softEdge rad="112500"/>
          </a:effectLst>
        </p:spPr>
      </p:pic>
      <p:pic>
        <p:nvPicPr>
          <p:cNvPr id="24" name="Content Placeholder 23" descr="10. Настава за четвртак">
            <a:hlinkClick r:id="rId21" action="ppaction://hlinkfile"/>
          </p:cNvPr>
          <p:cNvPicPr>
            <a:picLocks noChangeAspect="1"/>
          </p:cNvPicPr>
          <p:nvPr>
            <p:ph sz="half" idx="2"/>
          </p:nvPr>
        </p:nvPicPr>
        <p:blipFill>
          <a:blip r:embed="rId22"/>
          <a:stretch>
            <a:fillRect/>
          </a:stretch>
        </p:blipFill>
        <p:spPr>
          <a:xfrm>
            <a:off x="1488440" y="3046730"/>
            <a:ext cx="1486535" cy="1244600"/>
          </a:xfrm>
          <a:prstGeom prst="rect">
            <a:avLst/>
          </a:prstGeom>
          <a:ln>
            <a:noFill/>
          </a:ln>
          <a:effectLst>
            <a:softEdge rad="112500"/>
          </a:effectLst>
        </p:spPr>
      </p:pic>
      <p:sp>
        <p:nvSpPr>
          <p:cNvPr id="27" name="Text Box 26"/>
          <p:cNvSpPr txBox="1"/>
          <p:nvPr/>
        </p:nvSpPr>
        <p:spPr>
          <a:xfrm>
            <a:off x="162560" y="2032000"/>
            <a:ext cx="4527550" cy="1014730"/>
          </a:xfrm>
          <a:prstGeom prst="rect">
            <a:avLst/>
          </a:prstGeom>
          <a:solidFill>
            <a:schemeClr val="bg1"/>
          </a:solidFill>
        </p:spPr>
        <p:txBody>
          <a:bodyPr wrap="square" rtlCol="0">
            <a:spAutoFit/>
          </a:bodyPr>
          <a:p>
            <a:pPr algn="just"/>
            <a:r>
              <a:rPr lang="sr-Cyrl-RS" altLang="en-US" sz="2000" dirty="0" smtClean="0">
                <a:latin typeface="Times New Roman" panose="02020603050405020304" charset="0"/>
                <a:cs typeface="Times New Roman" panose="02020603050405020304" charset="0"/>
                <a:sym typeface="+mn-ea"/>
              </a:rPr>
              <a:t>Примери обједињене наставе у веб алату </a:t>
            </a:r>
            <a:r>
              <a:rPr lang="sr-Latn-RS" altLang="en-US" sz="2000" i="1" dirty="0" smtClean="0">
                <a:solidFill>
                  <a:schemeClr val="accent1"/>
                </a:solidFill>
                <a:latin typeface="Times New Roman" panose="02020603050405020304" charset="0"/>
                <a:cs typeface="Times New Roman" panose="02020603050405020304" charset="0"/>
                <a:sym typeface="+mn-ea"/>
              </a:rPr>
              <a:t>Genial.ly</a:t>
            </a:r>
            <a:r>
              <a:rPr lang="sr-Cyrl-RS" altLang="en-US" sz="2000" i="1" dirty="0" smtClean="0">
                <a:solidFill>
                  <a:schemeClr val="accent1"/>
                </a:solidFill>
                <a:latin typeface="Times New Roman" panose="02020603050405020304" charset="0"/>
                <a:cs typeface="Times New Roman" panose="02020603050405020304" charset="0"/>
                <a:sym typeface="+mn-ea"/>
              </a:rPr>
              <a:t>.</a:t>
            </a:r>
            <a:r>
              <a:rPr lang="sr-Cyrl-RS" altLang="en-US" sz="2000" dirty="0" smtClean="0">
                <a:latin typeface="Times New Roman" panose="02020603050405020304" charset="0"/>
                <a:cs typeface="Times New Roman" panose="02020603050405020304" charset="0"/>
                <a:sym typeface="+mn-ea"/>
              </a:rPr>
              <a:t> Кликом на слику отвара се апликација.</a:t>
            </a:r>
            <a:endParaRPr lang="en-US" sz="2000"/>
          </a:p>
        </p:txBody>
      </p:sp>
      <p:sp>
        <p:nvSpPr>
          <p:cNvPr id="29" name="Content Placeholder 2"/>
          <p:cNvSpPr txBox="1"/>
          <p:nvPr/>
        </p:nvSpPr>
        <p:spPr>
          <a:xfrm>
            <a:off x="8042910" y="2293620"/>
            <a:ext cx="3152775" cy="772160"/>
          </a:xfrm>
          <a:prstGeom prst="rect">
            <a:avLst/>
          </a:prstGeom>
        </p:spPr>
        <p:txBody>
          <a:bodyPr vert="horz" lIns="91440" tIns="45720" rIns="91440" bIns="45720" rtlCol="0">
            <a:normAutofit fontScale="90000"/>
          </a:bodyPr>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sr-Cyrl-RS" sz="2000" b="0" i="0" u="none" strike="noStrike" kern="1200" cap="none" spc="0" normalizeH="0" baseline="0" noProof="0" smtClean="0">
                <a:ln>
                  <a:noFill/>
                </a:ln>
                <a:solidFill>
                  <a:schemeClr val="tx1"/>
                </a:solidFill>
                <a:effectLst/>
                <a:uLnTx/>
                <a:uFillTx/>
                <a:latin typeface="Times New Roman" panose="02020603050405020304" charset="0"/>
                <a:ea typeface="+mn-ea"/>
                <a:cs typeface="Times New Roman" panose="02020603050405020304" charset="0"/>
              </a:rPr>
              <a:t>Пример интерактивног часа путем веб алата </a:t>
            </a:r>
            <a:r>
              <a:rPr kumimoji="0" lang="sr-Latn-RS" sz="2000" b="0" i="1" u="none" strike="noStrike" kern="1200" cap="none" spc="0" normalizeH="0" baseline="0" noProof="0" smtClean="0">
                <a:ln>
                  <a:noFill/>
                </a:ln>
                <a:solidFill>
                  <a:schemeClr val="accent1"/>
                </a:solidFill>
                <a:effectLst/>
                <a:uLnTx/>
                <a:uFillTx/>
                <a:latin typeface="Times New Roman" panose="02020603050405020304" charset="0"/>
                <a:ea typeface="+mn-ea"/>
                <a:cs typeface="Times New Roman" panose="02020603050405020304" charset="0"/>
              </a:rPr>
              <a:t>Thinglink</a:t>
            </a:r>
            <a:endParaRPr kumimoji="0" lang="sr-Latn-RS" sz="2000" b="0" i="0" u="none" strike="noStrike" kern="1200" cap="none" spc="0" normalizeH="0" baseline="0" noProof="0" smtClean="0">
              <a:ln>
                <a:noFill/>
              </a:ln>
              <a:solidFill>
                <a:schemeClr val="tx1"/>
              </a:solidFill>
              <a:effectLst/>
              <a:uLnTx/>
              <a:uFillTx/>
              <a:latin typeface="Times New Roman" panose="02020603050405020304" charset="0"/>
              <a:ea typeface="+mn-ea"/>
              <a:cs typeface="Times New Roman" panose="0202060305040502030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endParaRPr kumimoji="0" lang="sr-Latn-RS" sz="2000" b="0" i="0" u="none" strike="noStrike" kern="1200" cap="none" spc="0" normalizeH="0" baseline="0" noProof="0" smtClean="0">
              <a:ln>
                <a:noFill/>
              </a:ln>
              <a:solidFill>
                <a:schemeClr val="tx1"/>
              </a:solidFill>
              <a:effectLst/>
              <a:uLnTx/>
              <a:uFillTx/>
              <a:latin typeface="Times New Roman" panose="02020603050405020304" charset="0"/>
              <a:ea typeface="+mn-ea"/>
              <a:cs typeface="Times New Roman" panose="0202060305040502030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endParaRPr kumimoji="0" lang="sr-Latn-RS" sz="2000" b="0" i="0" u="none" strike="noStrike" kern="1200" cap="none" spc="0" normalizeH="0" baseline="0" noProof="0" dirty="0" smtClean="0">
              <a:ln>
                <a:noFill/>
              </a:ln>
              <a:solidFill>
                <a:schemeClr val="tx1"/>
              </a:solidFill>
              <a:effectLst/>
              <a:uLnTx/>
              <a:uFillTx/>
              <a:latin typeface="Times New Roman" panose="02020603050405020304" charset="0"/>
              <a:ea typeface="+mn-ea"/>
              <a:cs typeface="Times New Roman" panose="02020603050405020304" charset="0"/>
            </a:endParaRPr>
          </a:p>
        </p:txBody>
      </p:sp>
      <p:pic>
        <p:nvPicPr>
          <p:cNvPr id="30" name="Picture 29" descr="just for you (1).jpg">
            <a:hlinkClick r:id="rId23"/>
          </p:cNvPr>
          <p:cNvPicPr>
            <a:picLocks noChangeAspect="1"/>
          </p:cNvPicPr>
          <p:nvPr/>
        </p:nvPicPr>
        <p:blipFill>
          <a:blip r:embed="rId24"/>
          <a:stretch>
            <a:fillRect/>
          </a:stretch>
        </p:blipFill>
        <p:spPr>
          <a:xfrm>
            <a:off x="8168640" y="3065145"/>
            <a:ext cx="2967990" cy="2743200"/>
          </a:xfrm>
          <a:prstGeom prst="rect">
            <a:avLst/>
          </a:prstGeom>
        </p:spPr>
      </p:pic>
      <p:sp>
        <p:nvSpPr>
          <p:cNvPr id="31" name="Content Placeholder 2"/>
          <p:cNvSpPr>
            <a:spLocks noGrp="1"/>
          </p:cNvSpPr>
          <p:nvPr/>
        </p:nvSpPr>
        <p:spPr>
          <a:xfrm>
            <a:off x="8043545" y="5998210"/>
            <a:ext cx="3576320" cy="496570"/>
          </a:xfrm>
          <a:prstGeom prst="rect">
            <a:avLst/>
          </a:prstGeom>
        </p:spPr>
        <p:txBody>
          <a:bodyPr vert="horz" lIns="91440" tIns="45720" rIns="91440" bIns="45720" rtlCol="0">
            <a:normAutofit fontScale="6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sr-Cyrl-RS" dirty="0" smtClean="0">
                <a:latin typeface="Times New Roman" panose="02020603050405020304" charset="0"/>
                <a:cs typeface="Times New Roman" panose="02020603050405020304" charset="0"/>
                <a:hlinkClick r:id="rId25"/>
              </a:rPr>
              <a:t>Иста наставна јединица на блогу</a:t>
            </a:r>
            <a:endParaRPr lang="sr-Latn-RS" dirty="0" smtClean="0">
              <a:latin typeface="Times New Roman" panose="02020603050405020304" charset="0"/>
              <a:cs typeface="Times New Roman" panose="02020603050405020304" charset="0"/>
            </a:endParaRPr>
          </a:p>
          <a:p>
            <a:pPr marL="0" indent="0">
              <a:buNone/>
            </a:pPr>
            <a:endParaRPr lang="sr-Latn-RS" dirty="0" smtClean="0">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lt">
                                    <p:tmPct val="10000"/>
                                  </p:iterate>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4" name="Rounded Rectangle 23"/>
          <p:cNvSpPr/>
          <p:nvPr/>
        </p:nvSpPr>
        <p:spPr>
          <a:xfrm>
            <a:off x="-3810" y="4305935"/>
            <a:ext cx="7886065" cy="252920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p>
            <a:pPr algn="ctr"/>
            <a:endParaRPr lang="en-US"/>
          </a:p>
        </p:txBody>
      </p:sp>
      <p:sp>
        <p:nvSpPr>
          <p:cNvPr id="23" name="Rounded Rectangle 22"/>
          <p:cNvSpPr/>
          <p:nvPr/>
        </p:nvSpPr>
        <p:spPr>
          <a:xfrm>
            <a:off x="7872730" y="108585"/>
            <a:ext cx="4244975" cy="6726555"/>
          </a:xfrm>
          <a:prstGeom prst="roundRect">
            <a:avLst/>
          </a:prstGeom>
        </p:spPr>
        <p:style>
          <a:lnRef idx="2">
            <a:schemeClr val="accent5"/>
          </a:lnRef>
          <a:fillRef idx="1">
            <a:schemeClr val="lt1"/>
          </a:fillRef>
          <a:effectRef idx="0">
            <a:schemeClr val="accent5"/>
          </a:effectRef>
          <a:fontRef idx="minor">
            <a:schemeClr val="dk1"/>
          </a:fontRef>
        </p:style>
        <p:txBody>
          <a:bodyPr rtlCol="0" anchor="ctr"/>
          <a:p>
            <a:pPr algn="ctr"/>
            <a:endParaRPr lang="en-US"/>
          </a:p>
        </p:txBody>
      </p:sp>
      <p:sp>
        <p:nvSpPr>
          <p:cNvPr id="22" name="Rounded Rectangle 21"/>
          <p:cNvSpPr/>
          <p:nvPr/>
        </p:nvSpPr>
        <p:spPr>
          <a:xfrm>
            <a:off x="71755" y="108585"/>
            <a:ext cx="7844155" cy="419989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p>
            <a:pPr algn="ctr"/>
            <a:endParaRPr lang="en-US"/>
          </a:p>
        </p:txBody>
      </p:sp>
      <p:sp>
        <p:nvSpPr>
          <p:cNvPr id="3" name="Content Placeholder 2"/>
          <p:cNvSpPr>
            <a:spLocks noGrp="1"/>
          </p:cNvSpPr>
          <p:nvPr>
            <p:ph sz="half" idx="1"/>
          </p:nvPr>
        </p:nvSpPr>
        <p:spPr>
          <a:xfrm>
            <a:off x="188595" y="108585"/>
            <a:ext cx="7529830" cy="3275330"/>
          </a:xfrm>
        </p:spPr>
        <p:txBody>
          <a:bodyPr>
            <a:normAutofit/>
          </a:bodyPr>
          <a:p>
            <a:pPr marL="0" indent="0" algn="just">
              <a:buNone/>
            </a:pPr>
            <a:r>
              <a:rPr lang="sr-Cyrl-RS" altLang="sr-Latn-RS" sz="1800" dirty="0" smtClean="0">
                <a:latin typeface="Times New Roman" panose="02020603050405020304" charset="0"/>
                <a:cs typeface="Times New Roman" panose="02020603050405020304" charset="0"/>
                <a:sym typeface="+mn-ea"/>
              </a:rPr>
              <a:t> </a:t>
            </a:r>
            <a:r>
              <a:rPr lang="sr-Latn-RS" sz="1800" dirty="0" smtClean="0">
                <a:latin typeface="Times New Roman" panose="02020603050405020304" charset="0"/>
                <a:cs typeface="Times New Roman" panose="02020603050405020304" charset="0"/>
                <a:sym typeface="+mn-ea"/>
              </a:rPr>
              <a:t> </a:t>
            </a:r>
            <a:r>
              <a:rPr lang="sr-Cyrl-RS" sz="1800" dirty="0" smtClean="0">
                <a:latin typeface="Times New Roman" panose="02020603050405020304" charset="0"/>
                <a:cs typeface="Times New Roman" panose="02020603050405020304" charset="0"/>
                <a:sym typeface="+mn-ea"/>
              </a:rPr>
              <a:t>Апликацију</a:t>
            </a:r>
            <a:r>
              <a:rPr lang="sr-Latn-RS" sz="1800" dirty="0" smtClean="0">
                <a:latin typeface="Times New Roman" panose="02020603050405020304" charset="0"/>
                <a:cs typeface="Times New Roman" panose="02020603050405020304" charset="0"/>
                <a:sym typeface="+mn-ea"/>
              </a:rPr>
              <a:t> </a:t>
            </a:r>
            <a:r>
              <a:rPr lang="sr-Latn-RS" sz="1800" b="1" i="1" dirty="0" smtClean="0">
                <a:solidFill>
                  <a:schemeClr val="accent1">
                    <a:lumMod val="75000"/>
                  </a:schemeClr>
                </a:solidFill>
                <a:latin typeface="Times New Roman" panose="02020603050405020304" charset="0"/>
                <a:cs typeface="Times New Roman" panose="02020603050405020304" charset="0"/>
                <a:sym typeface="+mn-ea"/>
              </a:rPr>
              <a:t>Wordwall</a:t>
            </a:r>
            <a:r>
              <a:rPr lang="sr-Latn-RS" sz="1800" b="1" dirty="0" smtClean="0">
                <a:solidFill>
                  <a:schemeClr val="accent1">
                    <a:lumMod val="75000"/>
                  </a:schemeClr>
                </a:solidFill>
                <a:latin typeface="Times New Roman" panose="02020603050405020304" charset="0"/>
                <a:cs typeface="Times New Roman" panose="02020603050405020304" charset="0"/>
                <a:sym typeface="+mn-ea"/>
              </a:rPr>
              <a:t> </a:t>
            </a:r>
            <a:r>
              <a:rPr lang="sr-Cyrl-RS" sz="1800" dirty="0" smtClean="0">
                <a:latin typeface="Times New Roman" panose="02020603050405020304" charset="0"/>
                <a:cs typeface="Times New Roman" panose="02020603050405020304" charset="0"/>
                <a:sym typeface="+mn-ea"/>
              </a:rPr>
              <a:t>користим често за проверу усвојености садржаја у завршном делу часа, али и у уводном делу часа као мотивацију за рад. Ученицима је занимљива јер је налик игрици и због тога су опуштенији него када раде класичан тест.  Посебно је интересантно то што они изнова играју игру све док не освоје максималан број бодова. На тај начин  такође усвајају знања. Резултате сваког ученика анализирамо тако што у групу пошаљем табелу са одговорима на којој је истакнуто име и презиме ученика, број бодова и брзина у раду.</a:t>
            </a:r>
            <a:endParaRPr lang="sr-Cyrl-RS" sz="1800" dirty="0" smtClean="0">
              <a:latin typeface="Times New Roman" panose="02020603050405020304" charset="0"/>
              <a:cs typeface="Times New Roman" panose="02020603050405020304" charset="0"/>
            </a:endParaRPr>
          </a:p>
          <a:p>
            <a:pPr marL="0" indent="0" algn="just">
              <a:buNone/>
            </a:pPr>
            <a:r>
              <a:rPr lang="sr-Cyrl-RS" sz="1800" dirty="0" smtClean="0">
                <a:latin typeface="Times New Roman" panose="02020603050405020304" charset="0"/>
                <a:cs typeface="Times New Roman" panose="02020603050405020304" charset="0"/>
                <a:sym typeface="+mn-ea"/>
              </a:rPr>
              <a:t>Неке од игрица су:</a:t>
            </a:r>
            <a:endParaRPr lang="sr-Cyrl-RS" dirty="0" smtClean="0">
              <a:latin typeface="Times New Roman" panose="02020603050405020304" charset="0"/>
              <a:cs typeface="Times New Roman" panose="02020603050405020304" charset="0"/>
            </a:endParaRPr>
          </a:p>
          <a:p>
            <a:endParaRPr lang="en-US"/>
          </a:p>
        </p:txBody>
      </p:sp>
      <p:pic>
        <p:nvPicPr>
          <p:cNvPr id="5" name="Content Placeholder 4" descr="Picture1.png">
            <a:hlinkClick r:id="rId1"/>
          </p:cNvPr>
          <p:cNvPicPr>
            <a:picLocks noChangeAspect="1"/>
          </p:cNvPicPr>
          <p:nvPr>
            <p:ph sz="half" idx="2"/>
          </p:nvPr>
        </p:nvPicPr>
        <p:blipFill>
          <a:blip r:embed="rId2"/>
          <a:stretch>
            <a:fillRect/>
          </a:stretch>
        </p:blipFill>
        <p:spPr>
          <a:xfrm>
            <a:off x="283845" y="2432050"/>
            <a:ext cx="1993900" cy="1748790"/>
          </a:xfrm>
          <a:prstGeom prst="rect">
            <a:avLst/>
          </a:prstGeom>
          <a:ln>
            <a:noFill/>
          </a:ln>
          <a:effectLst>
            <a:softEdge rad="112500"/>
          </a:effectLst>
        </p:spPr>
      </p:pic>
      <p:pic>
        <p:nvPicPr>
          <p:cNvPr id="6" name="Picture 5" descr="ликовно.png">
            <a:hlinkClick r:id="rId3"/>
          </p:cNvPr>
          <p:cNvPicPr>
            <a:picLocks noChangeAspect="1"/>
          </p:cNvPicPr>
          <p:nvPr/>
        </p:nvPicPr>
        <p:blipFill>
          <a:blip r:embed="rId4"/>
          <a:stretch>
            <a:fillRect/>
          </a:stretch>
        </p:blipFill>
        <p:spPr>
          <a:xfrm>
            <a:off x="2277745" y="2586355"/>
            <a:ext cx="1659890" cy="1684655"/>
          </a:xfrm>
          <a:prstGeom prst="rect">
            <a:avLst/>
          </a:prstGeom>
          <a:ln>
            <a:noFill/>
          </a:ln>
          <a:effectLst>
            <a:softEdge rad="112500"/>
          </a:effectLst>
        </p:spPr>
      </p:pic>
      <p:pic>
        <p:nvPicPr>
          <p:cNvPr id="7" name="Picture 6" descr="пид.png">
            <a:hlinkClick r:id="rId5"/>
          </p:cNvPr>
          <p:cNvPicPr>
            <a:picLocks noChangeAspect="1"/>
          </p:cNvPicPr>
          <p:nvPr/>
        </p:nvPicPr>
        <p:blipFill>
          <a:blip r:embed="rId6"/>
          <a:stretch>
            <a:fillRect/>
          </a:stretch>
        </p:blipFill>
        <p:spPr>
          <a:xfrm>
            <a:off x="3813810" y="2496185"/>
            <a:ext cx="1886585" cy="1684655"/>
          </a:xfrm>
          <a:prstGeom prst="rect">
            <a:avLst/>
          </a:prstGeom>
          <a:ln>
            <a:noFill/>
          </a:ln>
          <a:effectLst>
            <a:softEdge rad="112500"/>
          </a:effectLst>
        </p:spPr>
      </p:pic>
      <p:pic>
        <p:nvPicPr>
          <p:cNvPr id="8" name="Picture 7" descr="српски.png">
            <a:hlinkClick r:id="rId7"/>
          </p:cNvPr>
          <p:cNvPicPr>
            <a:picLocks noChangeAspect="1"/>
          </p:cNvPicPr>
          <p:nvPr/>
        </p:nvPicPr>
        <p:blipFill>
          <a:blip r:embed="rId8"/>
          <a:stretch>
            <a:fillRect/>
          </a:stretch>
        </p:blipFill>
        <p:spPr>
          <a:xfrm>
            <a:off x="5579110" y="2496185"/>
            <a:ext cx="2004060" cy="1866265"/>
          </a:xfrm>
          <a:prstGeom prst="rect">
            <a:avLst/>
          </a:prstGeom>
          <a:ln>
            <a:noFill/>
          </a:ln>
          <a:effectLst>
            <a:softEdge rad="112500"/>
          </a:effectLst>
        </p:spPr>
      </p:pic>
      <p:sp>
        <p:nvSpPr>
          <p:cNvPr id="9" name="Content Placeholder 2"/>
          <p:cNvSpPr>
            <a:spLocks noGrp="1"/>
          </p:cNvSpPr>
          <p:nvPr/>
        </p:nvSpPr>
        <p:spPr>
          <a:xfrm>
            <a:off x="10068560" y="90170"/>
            <a:ext cx="1858645" cy="1609725"/>
          </a:xfrm>
          <a:prstGeom prst="rect">
            <a:avLst/>
          </a:prstGeom>
        </p:spPr>
        <p:txBody>
          <a:bodyPr vert="horz" lIns="91440" tIns="45720" rIns="91440" bIns="45720" rtlCol="0">
            <a:normAutofit fontScale="7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sr-Cyrl-RS" dirty="0" smtClean="0">
              <a:latin typeface="Times New Roman" panose="02020603050405020304" charset="0"/>
              <a:cs typeface="Times New Roman" panose="02020603050405020304" charset="0"/>
            </a:endParaRPr>
          </a:p>
          <a:p>
            <a:pPr marL="0" indent="0" algn="ctr">
              <a:buNone/>
            </a:pPr>
            <a:r>
              <a:rPr lang="sr-Cyrl-RS" dirty="0" smtClean="0">
                <a:latin typeface="Times New Roman" panose="02020603050405020304" charset="0"/>
                <a:cs typeface="Times New Roman" panose="02020603050405020304" charset="0"/>
              </a:rPr>
              <a:t>Гугл  и Мајкрософт упитници и тестови</a:t>
            </a:r>
            <a:endParaRPr lang="en-US" dirty="0">
              <a:latin typeface="Times New Roman" panose="02020603050405020304" charset="0"/>
              <a:cs typeface="Times New Roman" panose="02020603050405020304" charset="0"/>
            </a:endParaRPr>
          </a:p>
        </p:txBody>
      </p:sp>
      <p:pic>
        <p:nvPicPr>
          <p:cNvPr id="11" name="Content Placeholder 1">
            <a:hlinkClick r:id="rId9" action="ppaction://hlinkfile"/>
          </p:cNvPr>
          <p:cNvPicPr>
            <a:picLocks noChangeAspect="1"/>
          </p:cNvPicPr>
          <p:nvPr/>
        </p:nvPicPr>
        <p:blipFill>
          <a:blip r:embed="rId10"/>
          <a:srcRect l="31483" t="27992" r="50441" b="36320"/>
          <a:stretch>
            <a:fillRect/>
          </a:stretch>
        </p:blipFill>
        <p:spPr>
          <a:xfrm>
            <a:off x="10198100" y="3648710"/>
            <a:ext cx="1919605" cy="2392045"/>
          </a:xfrm>
          <a:prstGeom prst="rect">
            <a:avLst/>
          </a:prstGeom>
        </p:spPr>
      </p:pic>
      <p:pic>
        <p:nvPicPr>
          <p:cNvPr id="12" name="Picture 11">
            <a:hlinkClick r:id="rId11" action="ppaction://hlinkfile"/>
          </p:cNvPr>
          <p:cNvPicPr>
            <a:picLocks noChangeAspect="1"/>
          </p:cNvPicPr>
          <p:nvPr/>
        </p:nvPicPr>
        <p:blipFill>
          <a:blip r:embed="rId12"/>
          <a:srcRect l="47881" t="29289" r="33952" b="36231"/>
          <a:stretch>
            <a:fillRect/>
          </a:stretch>
        </p:blipFill>
        <p:spPr>
          <a:xfrm>
            <a:off x="8270875" y="3733800"/>
            <a:ext cx="1798320" cy="2222500"/>
          </a:xfrm>
          <a:prstGeom prst="rect">
            <a:avLst/>
          </a:prstGeom>
        </p:spPr>
      </p:pic>
      <p:pic>
        <p:nvPicPr>
          <p:cNvPr id="13" name="Picture 12">
            <a:hlinkClick r:id="rId13" action="ppaction://hlinkfile"/>
          </p:cNvPr>
          <p:cNvPicPr>
            <a:picLocks noChangeAspect="1"/>
          </p:cNvPicPr>
          <p:nvPr/>
        </p:nvPicPr>
        <p:blipFill>
          <a:blip r:embed="rId14"/>
          <a:srcRect l="21758" t="13530" r="22601" b="32302"/>
          <a:stretch>
            <a:fillRect/>
          </a:stretch>
        </p:blipFill>
        <p:spPr>
          <a:xfrm>
            <a:off x="8340090" y="1825625"/>
            <a:ext cx="1729105" cy="2072005"/>
          </a:xfrm>
          <a:prstGeom prst="rect">
            <a:avLst/>
          </a:prstGeom>
        </p:spPr>
      </p:pic>
      <p:pic>
        <p:nvPicPr>
          <p:cNvPr id="14" name="Picture 13">
            <a:hlinkClick r:id="rId15" action="ppaction://hlinkfile"/>
          </p:cNvPr>
          <p:cNvPicPr>
            <a:picLocks noChangeAspect="1"/>
          </p:cNvPicPr>
          <p:nvPr/>
        </p:nvPicPr>
        <p:blipFill>
          <a:blip r:embed="rId16"/>
          <a:srcRect l="8165" t="33315" r="11284" b="5977"/>
          <a:stretch>
            <a:fillRect/>
          </a:stretch>
        </p:blipFill>
        <p:spPr>
          <a:xfrm>
            <a:off x="10198100" y="1825625"/>
            <a:ext cx="1729105" cy="1823085"/>
          </a:xfrm>
          <a:prstGeom prst="rect">
            <a:avLst/>
          </a:prstGeom>
        </p:spPr>
      </p:pic>
      <p:sp>
        <p:nvSpPr>
          <p:cNvPr id="15" name="Oval Callout 14"/>
          <p:cNvSpPr/>
          <p:nvPr/>
        </p:nvSpPr>
        <p:spPr>
          <a:xfrm>
            <a:off x="7753985" y="-46355"/>
            <a:ext cx="2901950" cy="1102360"/>
          </a:xfrm>
          <a:prstGeom prst="wedgeEllipseCallout">
            <a:avLst>
              <a:gd name="adj1" fmla="val 21452"/>
              <a:gd name="adj2" fmla="val 11578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6" name="Text Box 15"/>
          <p:cNvSpPr txBox="1"/>
          <p:nvPr/>
        </p:nvSpPr>
        <p:spPr>
          <a:xfrm>
            <a:off x="8069580" y="-46355"/>
            <a:ext cx="2415540" cy="829945"/>
          </a:xfrm>
          <a:prstGeom prst="rect">
            <a:avLst/>
          </a:prstGeom>
          <a:noFill/>
        </p:spPr>
        <p:txBody>
          <a:bodyPr wrap="square" rtlCol="0">
            <a:spAutoFit/>
          </a:bodyPr>
          <a:p>
            <a:pPr algn="ctr"/>
            <a:r>
              <a:rPr lang="sr-Cyrl-RS" altLang="en-US" sz="1600">
                <a:latin typeface="Times New Roman" panose="02020603050405020304" charset="0"/>
                <a:cs typeface="Times New Roman" panose="02020603050405020304" charset="0"/>
              </a:rPr>
              <a:t>Овај тест има 141 одговор! ЂАЦИ СУ БАШ БИЛИ ВРЕДНИ!</a:t>
            </a:r>
            <a:endParaRPr lang="sr-Cyrl-RS" altLang="en-US" sz="1600">
              <a:latin typeface="Times New Roman" panose="02020603050405020304" charset="0"/>
              <a:cs typeface="Times New Roman" panose="02020603050405020304" charset="0"/>
            </a:endParaRPr>
          </a:p>
        </p:txBody>
      </p:sp>
      <p:sp>
        <p:nvSpPr>
          <p:cNvPr id="17" name="Content Placeholder 2"/>
          <p:cNvSpPr txBox="1"/>
          <p:nvPr/>
        </p:nvSpPr>
        <p:spPr>
          <a:xfrm>
            <a:off x="-3810" y="4308475"/>
            <a:ext cx="7722870" cy="438150"/>
          </a:xfrm>
          <a:prstGeom prst="rect">
            <a:avLst/>
          </a:prstGeom>
        </p:spPr>
        <p:txBody>
          <a:bodyPr vert="horz" lIns="91440" tIns="45720" rIns="91440" bIns="45720" rtlCol="0">
            <a:normAutofit/>
          </a:bodyPr>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sr-Cyrl-RS" sz="2000" b="0" i="0" u="none" strike="noStrike" kern="1200" cap="none" spc="0" normalizeH="0" baseline="0" noProof="0" dirty="0" smtClean="0">
                <a:ln>
                  <a:noFill/>
                </a:ln>
                <a:solidFill>
                  <a:schemeClr val="tx1"/>
                </a:solidFill>
                <a:effectLst/>
                <a:uLnTx/>
                <a:uFillTx/>
                <a:latin typeface="Times New Roman" panose="02020603050405020304" charset="0"/>
                <a:ea typeface="+mn-ea"/>
                <a:cs typeface="Times New Roman" panose="02020603050405020304" charset="0"/>
              </a:rPr>
              <a:t>Како ученици виде један час?</a:t>
            </a:r>
            <a:endParaRPr kumimoji="0" lang="sr-Cyrl-RS" sz="2800" b="0" i="0" u="none" strike="noStrike" kern="1200" cap="none" spc="0" normalizeH="0" baseline="0" noProof="0" dirty="0" smtClean="0">
              <a:ln>
                <a:noFill/>
              </a:ln>
              <a:solidFill>
                <a:schemeClr val="tx1"/>
              </a:solidFill>
              <a:effectLst/>
              <a:uLnTx/>
              <a:uFillTx/>
              <a:latin typeface="Times New Roman" panose="02020603050405020304" charset="0"/>
              <a:ea typeface="+mn-ea"/>
              <a:cs typeface="Times New Roman" panose="0202060305040502030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endParaRPr kumimoji="0" lang="en-US" sz="2800" b="0" i="0" u="none" strike="noStrike" kern="1200" cap="none" spc="0" normalizeH="0" baseline="0" noProof="0" dirty="0">
              <a:ln>
                <a:noFill/>
              </a:ln>
              <a:solidFill>
                <a:schemeClr val="tx1"/>
              </a:solidFill>
              <a:effectLst/>
              <a:uLnTx/>
              <a:uFillTx/>
              <a:latin typeface="Times New Roman" panose="02020603050405020304" charset="0"/>
              <a:ea typeface="+mn-ea"/>
              <a:cs typeface="Times New Roman" panose="02020603050405020304" charset="0"/>
            </a:endParaRPr>
          </a:p>
        </p:txBody>
      </p:sp>
      <p:sp>
        <p:nvSpPr>
          <p:cNvPr id="18" name="Text Box 17"/>
          <p:cNvSpPr txBox="1"/>
          <p:nvPr/>
        </p:nvSpPr>
        <p:spPr>
          <a:xfrm>
            <a:off x="144780" y="4718685"/>
            <a:ext cx="7357110" cy="1322070"/>
          </a:xfrm>
          <a:prstGeom prst="rect">
            <a:avLst/>
          </a:prstGeom>
          <a:noFill/>
        </p:spPr>
        <p:txBody>
          <a:bodyPr wrap="square" rtlCol="0" anchor="t">
            <a:spAutoFit/>
          </a:bodyPr>
          <a:p>
            <a:pPr marL="0" indent="0" algn="just">
              <a:buFontTx/>
              <a:buChar char="-"/>
            </a:pPr>
            <a:r>
              <a:rPr lang="sr-Cyrl-RS" sz="1600" dirty="0" smtClean="0">
                <a:latin typeface="Times New Roman" panose="02020603050405020304" charset="0"/>
                <a:cs typeface="Times New Roman" panose="02020603050405020304" charset="0"/>
                <a:sym typeface="+mn-ea"/>
                <a:hlinkClick r:id="rId17"/>
              </a:rPr>
              <a:t>160. час- Математика. Разломци- половина, четвртина, осмина</a:t>
            </a:r>
            <a:endParaRPr lang="sr-Cyrl-RS" sz="1600" dirty="0" smtClean="0">
              <a:latin typeface="Times New Roman" panose="02020603050405020304" charset="0"/>
              <a:cs typeface="Times New Roman" panose="02020603050405020304" charset="0"/>
            </a:endParaRPr>
          </a:p>
          <a:p>
            <a:pPr marL="0" indent="0" algn="just">
              <a:buFontTx/>
              <a:buChar char="-"/>
            </a:pPr>
            <a:r>
              <a:rPr lang="sr-Cyrl-RS" sz="1600" dirty="0" smtClean="0">
                <a:latin typeface="Times New Roman" panose="02020603050405020304" charset="0"/>
                <a:cs typeface="Times New Roman" panose="02020603050405020304" charset="0"/>
                <a:sym typeface="+mn-ea"/>
                <a:hlinkClick r:id="rId18"/>
              </a:rPr>
              <a:t> 151. час- Српски језик- Онлајн тимска настава- Тематски речник- Пролеће</a:t>
            </a:r>
            <a:endParaRPr lang="sr-Cyrl-RS" sz="1600" dirty="0" smtClean="0">
              <a:latin typeface="Times New Roman" panose="02020603050405020304" charset="0"/>
              <a:cs typeface="Times New Roman" panose="02020603050405020304" charset="0"/>
              <a:hlinkClick r:id="rId18"/>
            </a:endParaRPr>
          </a:p>
          <a:p>
            <a:pPr marL="0" indent="0" algn="just">
              <a:buFontTx/>
              <a:buChar char="-"/>
            </a:pPr>
            <a:r>
              <a:rPr lang="sr-Cyrl-RS" sz="1600" dirty="0" smtClean="0">
                <a:latin typeface="Times New Roman" panose="02020603050405020304" charset="0"/>
                <a:cs typeface="Times New Roman" panose="02020603050405020304" charset="0"/>
                <a:sym typeface="+mn-ea"/>
                <a:hlinkClick r:id="rId19" action="ppaction://hlinkfile"/>
              </a:rPr>
              <a:t> 52. час- Природа и друштво- Вода и друге течности</a:t>
            </a:r>
            <a:endParaRPr lang="sr-Cyrl-RS" sz="1600" dirty="0" smtClean="0">
              <a:latin typeface="Times New Roman" panose="02020603050405020304" charset="0"/>
              <a:cs typeface="Times New Roman" panose="02020603050405020304" charset="0"/>
            </a:endParaRPr>
          </a:p>
          <a:p>
            <a:pPr marL="0" indent="0" algn="just">
              <a:buFontTx/>
              <a:buChar char="-"/>
            </a:pPr>
            <a:r>
              <a:rPr lang="sr-Cyrl-RS" sz="1600" dirty="0" smtClean="0">
                <a:latin typeface="Times New Roman" panose="02020603050405020304" charset="0"/>
                <a:cs typeface="Times New Roman" panose="02020603050405020304" charset="0"/>
                <a:sym typeface="+mn-ea"/>
                <a:hlinkClick r:id="rId20"/>
              </a:rPr>
              <a:t> 26. час- Грађанско васпитање- Освета</a:t>
            </a:r>
            <a:endParaRPr lang="sr-Cyrl-RS" sz="1600" dirty="0" smtClean="0">
              <a:latin typeface="Times New Roman" panose="02020603050405020304" charset="0"/>
              <a:cs typeface="Times New Roman" panose="02020603050405020304" charset="0"/>
            </a:endParaRPr>
          </a:p>
          <a:p>
            <a:pPr marL="0" indent="0" algn="just">
              <a:buFontTx/>
              <a:buChar char="-"/>
            </a:pPr>
            <a:r>
              <a:rPr lang="sr-Cyrl-RS" sz="1600" dirty="0" smtClean="0">
                <a:latin typeface="Times New Roman" panose="02020603050405020304" charset="0"/>
                <a:cs typeface="Times New Roman" panose="02020603050405020304" charset="0"/>
                <a:sym typeface="+mn-ea"/>
                <a:hlinkClick r:id="rId21" action="ppaction://hlinkfile"/>
              </a:rPr>
              <a:t> ЧОС- Књига коју ћу вам препоручити</a:t>
            </a:r>
            <a:endParaRPr lang="en-US" sz="1600"/>
          </a:p>
        </p:txBody>
      </p:sp>
      <p:sp>
        <p:nvSpPr>
          <p:cNvPr id="20" name="Content Placeholder 2"/>
          <p:cNvSpPr txBox="1"/>
          <p:nvPr/>
        </p:nvSpPr>
        <p:spPr>
          <a:xfrm>
            <a:off x="188595" y="6146800"/>
            <a:ext cx="7697470" cy="499110"/>
          </a:xfrm>
          <a:prstGeom prst="rect">
            <a:avLst/>
          </a:prstGeom>
        </p:spPr>
        <p:txBody>
          <a:bodyPr vert="horz" lIns="91440" tIns="45720" rIns="91440" bIns="45720" rtlCol="0">
            <a:normAutofit/>
          </a:bodyPr>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sr-Cyrl-RS" sz="2000" b="0" i="0" u="none" strike="noStrike" kern="1200" cap="none" spc="0" normalizeH="0" baseline="0" noProof="0" dirty="0" smtClean="0">
                <a:ln>
                  <a:noFill/>
                </a:ln>
                <a:solidFill>
                  <a:schemeClr val="tx1"/>
                </a:solidFill>
                <a:effectLst/>
                <a:uLnTx/>
                <a:uFillTx/>
                <a:latin typeface="Times New Roman" panose="02020603050405020304" charset="0"/>
                <a:ea typeface="+mn-ea"/>
                <a:cs typeface="Times New Roman" panose="02020603050405020304" charset="0"/>
              </a:rPr>
              <a:t>Како</a:t>
            </a:r>
            <a:r>
              <a:rPr kumimoji="0" lang="sr-Cyrl-RS" sz="2000" b="0" i="0" u="none" strike="noStrike" kern="1200" cap="none" spc="0" normalizeH="0" noProof="0" dirty="0" smtClean="0">
                <a:ln>
                  <a:noFill/>
                </a:ln>
                <a:solidFill>
                  <a:schemeClr val="tx1"/>
                </a:solidFill>
                <a:effectLst/>
                <a:uLnTx/>
                <a:uFillTx/>
                <a:latin typeface="Times New Roman" panose="02020603050405020304" charset="0"/>
                <a:ea typeface="+mn-ea"/>
                <a:cs typeface="Times New Roman" panose="02020603050405020304" charset="0"/>
              </a:rPr>
              <a:t> виде тематски дан?</a:t>
            </a:r>
            <a:endParaRPr kumimoji="0" lang="sr-Cyrl-RS" sz="2000" b="0" i="0" u="none" strike="noStrike" kern="1200" cap="none" spc="0" normalizeH="0" baseline="0" noProof="0" dirty="0" smtClean="0">
              <a:ln>
                <a:noFill/>
              </a:ln>
              <a:solidFill>
                <a:schemeClr val="tx1"/>
              </a:solidFill>
              <a:effectLst/>
              <a:uLnTx/>
              <a:uFillTx/>
              <a:latin typeface="Times New Roman" panose="02020603050405020304" charset="0"/>
              <a:ea typeface="+mn-ea"/>
              <a:cs typeface="Times New Roman" panose="0202060305040502030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endParaRPr kumimoji="0" lang="en-US" sz="2000" b="0" i="0" u="none" strike="noStrike" kern="1200" cap="none" spc="0" normalizeH="0" baseline="0" noProof="0" dirty="0">
              <a:ln>
                <a:noFill/>
              </a:ln>
              <a:solidFill>
                <a:schemeClr val="tx1"/>
              </a:solidFill>
              <a:effectLst/>
              <a:uLnTx/>
              <a:uFillTx/>
              <a:latin typeface="Times New Roman" panose="02020603050405020304" charset="0"/>
              <a:ea typeface="+mn-ea"/>
              <a:cs typeface="Times New Roman" panose="02020603050405020304" charset="0"/>
            </a:endParaRPr>
          </a:p>
        </p:txBody>
      </p:sp>
      <p:sp>
        <p:nvSpPr>
          <p:cNvPr id="21" name="Text Box 20"/>
          <p:cNvSpPr txBox="1"/>
          <p:nvPr/>
        </p:nvSpPr>
        <p:spPr>
          <a:xfrm>
            <a:off x="283845" y="6407150"/>
            <a:ext cx="2241550" cy="339725"/>
          </a:xfrm>
          <a:prstGeom prst="rect">
            <a:avLst/>
          </a:prstGeom>
          <a:noFill/>
        </p:spPr>
        <p:txBody>
          <a:bodyPr wrap="none" rtlCol="0" anchor="t">
            <a:spAutoFit/>
          </a:bodyPr>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sr-Cyrl-RS" noProof="0" dirty="0" smtClean="0">
                <a:ln>
                  <a:noFill/>
                </a:ln>
                <a:effectLst/>
                <a:uLnTx/>
                <a:uFillTx/>
                <a:latin typeface="Times New Roman" panose="02020603050405020304" charset="0"/>
                <a:cs typeface="Times New Roman" panose="02020603050405020304" charset="0"/>
                <a:sym typeface="+mn-ea"/>
              </a:rPr>
              <a:t> </a:t>
            </a:r>
            <a:r>
              <a:rPr lang="sr-Cyrl-RS" noProof="0" dirty="0" smtClean="0">
                <a:ln>
                  <a:noFill/>
                </a:ln>
                <a:effectLst/>
                <a:uLnTx/>
                <a:uFillTx/>
                <a:latin typeface="Times New Roman" panose="02020603050405020304" charset="0"/>
                <a:cs typeface="Times New Roman" panose="02020603050405020304" charset="0"/>
                <a:sym typeface="+mn-ea"/>
                <a:hlinkClick r:id="rId22"/>
              </a:rPr>
              <a:t>Тематски дан- Ускрс</a:t>
            </a:r>
            <a:endParaRPr lang="en-US"/>
          </a:p>
        </p:txBody>
      </p:sp>
      <p:sp>
        <p:nvSpPr>
          <p:cNvPr id="25" name="Horizontal Scroll 24">
            <a:hlinkClick r:id="rId23" action="ppaction://hlinksldjump"/>
          </p:cNvPr>
          <p:cNvSpPr/>
          <p:nvPr/>
        </p:nvSpPr>
        <p:spPr>
          <a:xfrm>
            <a:off x="8604885" y="6248400"/>
            <a:ext cx="3021965" cy="498475"/>
          </a:xfrm>
          <a:prstGeom prst="horizontalScroll">
            <a:avLst/>
          </a:prstGeom>
        </p:spPr>
        <p:style>
          <a:lnRef idx="2">
            <a:schemeClr val="accent1"/>
          </a:lnRef>
          <a:fillRef idx="1">
            <a:schemeClr val="lt1"/>
          </a:fillRef>
          <a:effectRef idx="0">
            <a:schemeClr val="accent1"/>
          </a:effectRef>
          <a:fontRef idx="minor">
            <a:schemeClr val="dk1"/>
          </a:fontRef>
        </p:style>
        <p:txBody>
          <a:bodyPr rtlCol="0" anchor="ctr"/>
          <a:p>
            <a:pPr algn="ctr"/>
            <a:r>
              <a:rPr lang="sr-Cyrl-RS" altLang="en-US">
                <a:solidFill>
                  <a:schemeClr val="accent1"/>
                </a:solidFill>
              </a:rPr>
              <a:t>ПОВРАТАК НА СТРАНИЦУ</a:t>
            </a:r>
            <a:endParaRPr lang="sr-Cyrl-RS" altLang="en-US">
              <a:solidFill>
                <a:schemeClr val="accent1"/>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536825" y="2217420"/>
            <a:ext cx="7108190" cy="772160"/>
          </a:xfrm>
        </p:spPr>
        <p:txBody>
          <a:bodyPr>
            <a:normAutofit fontScale="90000" lnSpcReduction="10000"/>
          </a:bodyPr>
          <a:lstStyle/>
          <a:p>
            <a:pPr marL="0" indent="0" algn="ctr">
              <a:buNone/>
            </a:pPr>
            <a:r>
              <a:rPr lang="sr-Cyrl-RS" dirty="0" smtClean="0">
                <a:latin typeface="Times New Roman" panose="02020603050405020304" charset="0"/>
                <a:cs typeface="Times New Roman" panose="02020603050405020304" charset="0"/>
              </a:rPr>
              <a:t>Неки од мојих видео часова који се налазе на блогу:</a:t>
            </a:r>
            <a:endParaRPr lang="sr-Cyrl-RS" dirty="0" smtClean="0">
              <a:latin typeface="Times New Roman" panose="02020603050405020304" charset="0"/>
              <a:cs typeface="Times New Roman" panose="02020603050405020304" charset="0"/>
            </a:endParaRPr>
          </a:p>
          <a:p>
            <a:pPr marL="0" indent="0" algn="ctr">
              <a:buFontTx/>
              <a:buChar char="-"/>
            </a:pPr>
            <a:endParaRPr lang="en-US" dirty="0">
              <a:latin typeface="Times New Roman" panose="02020603050405020304" charset="0"/>
              <a:cs typeface="Times New Roman" panose="02020603050405020304" charset="0"/>
            </a:endParaRPr>
          </a:p>
        </p:txBody>
      </p:sp>
      <p:pic>
        <p:nvPicPr>
          <p:cNvPr id="4" name="Picture 3" descr="Priprema za pismeni zadatak.png"/>
          <p:cNvPicPr>
            <a:picLocks noChangeAspect="1"/>
          </p:cNvPicPr>
          <p:nvPr/>
        </p:nvPicPr>
        <p:blipFill>
          <a:blip r:embed="rId1"/>
          <a:stretch>
            <a:fillRect/>
          </a:stretch>
        </p:blipFill>
        <p:spPr>
          <a:xfrm>
            <a:off x="2536825" y="2827655"/>
            <a:ext cx="1700530" cy="1107440"/>
          </a:xfrm>
          <a:prstGeom prst="rect">
            <a:avLst/>
          </a:prstGeom>
        </p:spPr>
      </p:pic>
      <p:pic>
        <p:nvPicPr>
          <p:cNvPr id="5" name="Picture 4" descr="разломци1.jpg"/>
          <p:cNvPicPr>
            <a:picLocks noChangeAspect="1"/>
          </p:cNvPicPr>
          <p:nvPr/>
        </p:nvPicPr>
        <p:blipFill>
          <a:blip r:embed="rId2" cstate="print"/>
          <a:stretch>
            <a:fillRect/>
          </a:stretch>
        </p:blipFill>
        <p:spPr>
          <a:xfrm>
            <a:off x="4287520" y="2869565"/>
            <a:ext cx="1770380" cy="1023620"/>
          </a:xfrm>
          <a:prstGeom prst="rect">
            <a:avLst/>
          </a:prstGeom>
        </p:spPr>
      </p:pic>
      <p:pic>
        <p:nvPicPr>
          <p:cNvPr id="6" name="Picture 5" descr="речца не.png"/>
          <p:cNvPicPr>
            <a:picLocks noChangeAspect="1"/>
          </p:cNvPicPr>
          <p:nvPr/>
        </p:nvPicPr>
        <p:blipFill>
          <a:blip r:embed="rId3"/>
          <a:stretch>
            <a:fillRect/>
          </a:stretch>
        </p:blipFill>
        <p:spPr>
          <a:xfrm>
            <a:off x="6221730" y="2820035"/>
            <a:ext cx="1812925" cy="1031875"/>
          </a:xfrm>
          <a:prstGeom prst="rect">
            <a:avLst/>
          </a:prstGeom>
        </p:spPr>
      </p:pic>
      <p:pic>
        <p:nvPicPr>
          <p:cNvPr id="7" name="Picture 6"/>
          <p:cNvPicPr>
            <a:picLocks noChangeAspect="1"/>
          </p:cNvPicPr>
          <p:nvPr/>
        </p:nvPicPr>
        <p:blipFill>
          <a:blip r:embed="rId4" cstate="print"/>
          <a:stretch>
            <a:fillRect/>
          </a:stretch>
        </p:blipFill>
        <p:spPr>
          <a:xfrm>
            <a:off x="8256905" y="2827655"/>
            <a:ext cx="1519555" cy="1024255"/>
          </a:xfrm>
          <a:prstGeom prst="rect">
            <a:avLst/>
          </a:prstGeom>
          <a:noFill/>
          <a:ln w="9525">
            <a:noFill/>
          </a:ln>
        </p:spPr>
      </p:pic>
      <p:pic>
        <p:nvPicPr>
          <p:cNvPr id="2050" name="Picture 2"/>
          <p:cNvPicPr>
            <a:picLocks noChangeAspect="1" noChangeArrowheads="1"/>
          </p:cNvPicPr>
          <p:nvPr/>
        </p:nvPicPr>
        <p:blipFill>
          <a:blip r:embed="rId5" cstate="print"/>
          <a:srcRect/>
          <a:stretch>
            <a:fillRect/>
          </a:stretch>
        </p:blipFill>
        <p:spPr bwMode="auto">
          <a:xfrm>
            <a:off x="6218555" y="4046220"/>
            <a:ext cx="1607820" cy="1034415"/>
          </a:xfrm>
          <a:prstGeom prst="rect">
            <a:avLst/>
          </a:prstGeom>
          <a:noFill/>
          <a:ln w="9525">
            <a:noFill/>
            <a:miter lim="800000"/>
            <a:headEnd/>
            <a:tailEnd/>
          </a:ln>
          <a:effectLst/>
        </p:spPr>
      </p:pic>
      <p:pic>
        <p:nvPicPr>
          <p:cNvPr id="2051" name="Picture 3"/>
          <p:cNvPicPr>
            <a:picLocks noChangeAspect="1" noChangeArrowheads="1"/>
          </p:cNvPicPr>
          <p:nvPr/>
        </p:nvPicPr>
        <p:blipFill>
          <a:blip r:embed="rId6" cstate="print"/>
          <a:srcRect/>
          <a:stretch>
            <a:fillRect/>
          </a:stretch>
        </p:blipFill>
        <p:spPr bwMode="auto">
          <a:xfrm>
            <a:off x="2537460" y="3964940"/>
            <a:ext cx="1699895" cy="1066165"/>
          </a:xfrm>
          <a:prstGeom prst="rect">
            <a:avLst/>
          </a:prstGeom>
          <a:noFill/>
          <a:ln w="9525">
            <a:noFill/>
            <a:miter lim="800000"/>
            <a:headEnd/>
            <a:tailEnd/>
          </a:ln>
          <a:effectLst/>
        </p:spPr>
      </p:pic>
      <p:sp>
        <p:nvSpPr>
          <p:cNvPr id="2" name="Horizontal Scroll 1">
            <a:hlinkClick r:id="rId7" action="ppaction://hlinksldjump"/>
          </p:cNvPr>
          <p:cNvSpPr/>
          <p:nvPr/>
        </p:nvSpPr>
        <p:spPr>
          <a:xfrm>
            <a:off x="-635" y="6985"/>
            <a:ext cx="3021965" cy="498475"/>
          </a:xfrm>
          <a:prstGeom prst="horizontalScroll">
            <a:avLst/>
          </a:prstGeom>
        </p:spPr>
        <p:style>
          <a:lnRef idx="2">
            <a:schemeClr val="accent1"/>
          </a:lnRef>
          <a:fillRef idx="1">
            <a:schemeClr val="lt1"/>
          </a:fillRef>
          <a:effectRef idx="0">
            <a:schemeClr val="accent1"/>
          </a:effectRef>
          <a:fontRef idx="minor">
            <a:schemeClr val="dk1"/>
          </a:fontRef>
        </p:style>
        <p:txBody>
          <a:bodyPr rtlCol="0" anchor="ctr"/>
          <a:p>
            <a:pPr algn="ctr"/>
            <a:r>
              <a:rPr lang="sr-Cyrl-RS" altLang="en-US">
                <a:solidFill>
                  <a:schemeClr val="accent1"/>
                </a:solidFill>
              </a:rPr>
              <a:t>ПОВРАТАК НА СТРАНИЦУ</a:t>
            </a:r>
            <a:endParaRPr lang="sr-Cyrl-RS" altLang="en-US">
              <a:solidFill>
                <a:schemeClr val="accent1"/>
              </a:solidFill>
            </a:endParaRPr>
          </a:p>
        </p:txBody>
      </p:sp>
      <p:pic>
        <p:nvPicPr>
          <p:cNvPr id="3078" name="Picture 6">
            <a:hlinkClick r:id="rId8"/>
          </p:cNvPr>
          <p:cNvPicPr>
            <a:picLocks noChangeAspect="1" noChangeArrowheads="1"/>
          </p:cNvPicPr>
          <p:nvPr/>
        </p:nvPicPr>
        <p:blipFill>
          <a:blip r:embed="rId9" cstate="print"/>
          <a:srcRect/>
          <a:stretch>
            <a:fillRect/>
          </a:stretch>
        </p:blipFill>
        <p:spPr bwMode="auto">
          <a:xfrm>
            <a:off x="4418330" y="4046855"/>
            <a:ext cx="1581150" cy="952500"/>
          </a:xfrm>
          <a:prstGeom prst="rect">
            <a:avLst/>
          </a:prstGeom>
          <a:noFill/>
          <a:ln w="9525">
            <a:noFill/>
            <a:miter lim="800000"/>
            <a:headEnd/>
            <a:tailEnd/>
          </a:ln>
          <a:effectLst/>
        </p:spPr>
      </p:pic>
      <p:pic>
        <p:nvPicPr>
          <p:cNvPr id="8" name="Picture 5">
            <a:hlinkClick r:id="rId10"/>
          </p:cNvPr>
          <p:cNvPicPr>
            <a:picLocks noChangeAspect="1" noChangeArrowheads="1"/>
          </p:cNvPicPr>
          <p:nvPr/>
        </p:nvPicPr>
        <p:blipFill>
          <a:blip r:embed="rId11" cstate="print"/>
          <a:srcRect/>
          <a:stretch>
            <a:fillRect/>
          </a:stretch>
        </p:blipFill>
        <p:spPr bwMode="auto">
          <a:xfrm>
            <a:off x="8140700" y="4046855"/>
            <a:ext cx="1635760" cy="984250"/>
          </a:xfrm>
          <a:prstGeom prst="rect">
            <a:avLst/>
          </a:prstGeom>
          <a:noFill/>
          <a:ln w="9525">
            <a:noFill/>
            <a:miter lim="800000"/>
            <a:headEnd/>
            <a:tailEnd/>
          </a:ln>
          <a:effectLst/>
        </p:spPr>
      </p:pic>
      <p:pic>
        <p:nvPicPr>
          <p:cNvPr id="9" name="Picture 2">
            <a:hlinkClick r:id="rId12"/>
          </p:cNvPr>
          <p:cNvPicPr>
            <a:picLocks noChangeAspect="1" noChangeArrowheads="1"/>
          </p:cNvPicPr>
          <p:nvPr/>
        </p:nvPicPr>
        <p:blipFill>
          <a:blip r:embed="rId13" cstate="print"/>
          <a:srcRect/>
          <a:stretch>
            <a:fillRect/>
          </a:stretch>
        </p:blipFill>
        <p:spPr bwMode="auto">
          <a:xfrm>
            <a:off x="4485640" y="5411470"/>
            <a:ext cx="1572260" cy="974725"/>
          </a:xfrm>
          <a:prstGeom prst="rect">
            <a:avLst/>
          </a:prstGeom>
          <a:noFill/>
          <a:ln w="9525">
            <a:noFill/>
            <a:miter lim="800000"/>
            <a:headEnd/>
            <a:tailEnd/>
          </a:ln>
          <a:effectLst/>
        </p:spPr>
      </p:pic>
      <p:pic>
        <p:nvPicPr>
          <p:cNvPr id="10" name="Picture 3">
            <a:hlinkClick r:id="rId14"/>
          </p:cNvPr>
          <p:cNvPicPr>
            <a:picLocks noChangeAspect="1" noChangeArrowheads="1"/>
          </p:cNvPicPr>
          <p:nvPr/>
        </p:nvPicPr>
        <p:blipFill>
          <a:blip r:embed="rId15" cstate="print"/>
          <a:srcRect/>
          <a:stretch>
            <a:fillRect/>
          </a:stretch>
        </p:blipFill>
        <p:spPr bwMode="auto">
          <a:xfrm>
            <a:off x="6297930" y="5411470"/>
            <a:ext cx="1528445" cy="1056640"/>
          </a:xfrm>
          <a:prstGeom prst="rect">
            <a:avLst/>
          </a:prstGeom>
          <a:noFill/>
          <a:ln w="9525">
            <a:noFill/>
            <a:miter lim="800000"/>
            <a:headEnd/>
            <a:tailEnd/>
          </a:ln>
          <a:effectLst/>
        </p:spPr>
      </p:pic>
      <p:pic>
        <p:nvPicPr>
          <p:cNvPr id="11" name="Picture 4">
            <a:hlinkClick r:id="rId16"/>
          </p:cNvPr>
          <p:cNvPicPr>
            <a:picLocks noChangeAspect="1" noChangeArrowheads="1"/>
          </p:cNvPicPr>
          <p:nvPr/>
        </p:nvPicPr>
        <p:blipFill>
          <a:blip r:embed="rId17" cstate="print"/>
          <a:srcRect/>
          <a:stretch>
            <a:fillRect/>
          </a:stretch>
        </p:blipFill>
        <p:spPr bwMode="auto">
          <a:xfrm>
            <a:off x="2555875" y="5367655"/>
            <a:ext cx="1681480" cy="1062355"/>
          </a:xfrm>
          <a:prstGeom prst="rect">
            <a:avLst/>
          </a:prstGeom>
          <a:noFill/>
          <a:ln w="9525">
            <a:noFill/>
            <a:miter lim="800000"/>
            <a:headEnd/>
            <a:tailEnd/>
          </a:ln>
          <a:effectLst/>
        </p:spPr>
      </p:pic>
      <p:pic>
        <p:nvPicPr>
          <p:cNvPr id="3079" name="Picture 7">
            <a:hlinkClick r:id="rId18"/>
          </p:cNvPr>
          <p:cNvPicPr>
            <a:picLocks noChangeAspect="1" noChangeArrowheads="1"/>
          </p:cNvPicPr>
          <p:nvPr>
            <p:ph sz="half" idx="2"/>
          </p:nvPr>
        </p:nvPicPr>
        <p:blipFill>
          <a:blip r:embed="rId19" cstate="print"/>
          <a:srcRect/>
          <a:stretch>
            <a:fillRect/>
          </a:stretch>
        </p:blipFill>
        <p:spPr bwMode="auto">
          <a:xfrm>
            <a:off x="8083550" y="5261610"/>
            <a:ext cx="1750695" cy="11684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descr="32484"/>
          <p:cNvPicPr>
            <a:picLocks noChangeAspect="1"/>
          </p:cNvPicPr>
          <p:nvPr/>
        </p:nvPicPr>
        <p:blipFill>
          <a:blip r:embed="rId1"/>
          <a:stretch>
            <a:fillRect/>
          </a:stretch>
        </p:blipFill>
        <p:spPr>
          <a:xfrm>
            <a:off x="6436360" y="17780"/>
            <a:ext cx="5882640" cy="6823075"/>
          </a:xfrm>
          <a:prstGeom prst="rect">
            <a:avLst/>
          </a:prstGeom>
        </p:spPr>
      </p:pic>
      <p:pic>
        <p:nvPicPr>
          <p:cNvPr id="12" name="Picture 11" descr="32484"/>
          <p:cNvPicPr>
            <a:picLocks noChangeAspect="1"/>
          </p:cNvPicPr>
          <p:nvPr/>
        </p:nvPicPr>
        <p:blipFill>
          <a:blip r:embed="rId1"/>
          <a:stretch>
            <a:fillRect/>
          </a:stretch>
        </p:blipFill>
        <p:spPr>
          <a:xfrm>
            <a:off x="-635" y="6985"/>
            <a:ext cx="6844665" cy="6692265"/>
          </a:xfrm>
          <a:prstGeom prst="rect">
            <a:avLst/>
          </a:prstGeom>
        </p:spPr>
      </p:pic>
      <p:sp>
        <p:nvSpPr>
          <p:cNvPr id="3" name="Content Placeholder 2"/>
          <p:cNvSpPr>
            <a:spLocks noGrp="1"/>
          </p:cNvSpPr>
          <p:nvPr>
            <p:ph sz="half" idx="1"/>
          </p:nvPr>
        </p:nvSpPr>
        <p:spPr>
          <a:xfrm>
            <a:off x="1276985" y="2219325"/>
            <a:ext cx="4289425" cy="1918335"/>
          </a:xfrm>
        </p:spPr>
        <p:txBody>
          <a:bodyPr>
            <a:normAutofit fontScale="60000"/>
          </a:bodyPr>
          <a:lstStyle/>
          <a:p>
            <a:pPr marL="0" indent="0" algn="just">
              <a:buNone/>
            </a:pPr>
            <a:r>
              <a:rPr lang="sr-Cyrl-RS" dirty="0" smtClean="0">
                <a:latin typeface="Times New Roman" panose="02020603050405020304" charset="0"/>
                <a:cs typeface="Times New Roman" panose="02020603050405020304" charset="0"/>
              </a:rPr>
              <a:t>Онлајн зид </a:t>
            </a:r>
            <a:r>
              <a:rPr lang="sr-Cyrl-RS" i="1" dirty="0" smtClean="0">
                <a:latin typeface="Times New Roman" panose="02020603050405020304" charset="0"/>
                <a:cs typeface="Times New Roman" panose="02020603050405020304" charset="0"/>
              </a:rPr>
              <a:t>Лино </a:t>
            </a:r>
            <a:r>
              <a:rPr lang="sr-Latn-RS" altLang="sr-Cyrl-RS" i="1" dirty="0" smtClean="0">
                <a:latin typeface="Times New Roman" panose="02020603050405020304" charset="0"/>
                <a:cs typeface="Times New Roman" panose="02020603050405020304" charset="0"/>
              </a:rPr>
              <a:t>(Linoit)</a:t>
            </a:r>
            <a:r>
              <a:rPr lang="sr-Cyrl-RS" dirty="0" smtClean="0">
                <a:latin typeface="Times New Roman" panose="02020603050405020304" charset="0"/>
                <a:cs typeface="Times New Roman" panose="02020603050405020304" charset="0"/>
              </a:rPr>
              <a:t>, најчешће служи за евалуацију часа, али писали смо честитке, реализовали тимску наставу,препоручивали књигу другу и још много тога </a:t>
            </a:r>
            <a:endParaRPr lang="sr-Cyrl-RS" dirty="0" smtClean="0">
              <a:latin typeface="Times New Roman" panose="02020603050405020304" charset="0"/>
              <a:cs typeface="Times New Roman" panose="02020603050405020304" charset="0"/>
            </a:endParaRPr>
          </a:p>
          <a:p>
            <a:pPr marL="0" indent="0" algn="just">
              <a:buNone/>
            </a:pPr>
            <a:r>
              <a:rPr lang="sr-Cyrl-RS" altLang="en-US" dirty="0">
                <a:latin typeface="Times New Roman" panose="02020603050405020304" charset="0"/>
                <a:cs typeface="Times New Roman" panose="02020603050405020304" charset="0"/>
              </a:rPr>
              <a:t>Имамо понекад госте у Лину, али то нас увесељава и казује нам да стварамо квалитетне материјале које колеге цене :))</a:t>
            </a:r>
            <a:endParaRPr lang="sr-Cyrl-RS" altLang="en-US" dirty="0">
              <a:latin typeface="Times New Roman" panose="02020603050405020304" charset="0"/>
              <a:cs typeface="Times New Roman" panose="02020603050405020304" charset="0"/>
            </a:endParaRPr>
          </a:p>
        </p:txBody>
      </p:sp>
      <p:pic>
        <p:nvPicPr>
          <p:cNvPr id="6" name="Picture 5">
            <a:hlinkClick r:id="rId2"/>
          </p:cNvPr>
          <p:cNvPicPr>
            <a:picLocks noChangeAspect="1"/>
          </p:cNvPicPr>
          <p:nvPr/>
        </p:nvPicPr>
        <p:blipFill>
          <a:blip r:embed="rId3"/>
          <a:srcRect l="-888" t="12367" r="888" b="6781"/>
          <a:stretch>
            <a:fillRect/>
          </a:stretch>
        </p:blipFill>
        <p:spPr>
          <a:xfrm>
            <a:off x="1398270" y="4126865"/>
            <a:ext cx="2022475" cy="2113915"/>
          </a:xfrm>
          <a:prstGeom prst="rect">
            <a:avLst/>
          </a:prstGeom>
        </p:spPr>
      </p:pic>
      <p:pic>
        <p:nvPicPr>
          <p:cNvPr id="7" name="Picture 6">
            <a:hlinkClick r:id="rId4"/>
          </p:cNvPr>
          <p:cNvPicPr>
            <a:picLocks noChangeAspect="1"/>
          </p:cNvPicPr>
          <p:nvPr/>
        </p:nvPicPr>
        <p:blipFill>
          <a:blip r:embed="rId5"/>
          <a:srcRect l="50951" t="15905" r="22367" b="26087"/>
          <a:stretch>
            <a:fillRect/>
          </a:stretch>
        </p:blipFill>
        <p:spPr>
          <a:xfrm>
            <a:off x="3420745" y="4137660"/>
            <a:ext cx="2145665" cy="2103120"/>
          </a:xfrm>
          <a:prstGeom prst="rect">
            <a:avLst/>
          </a:prstGeom>
        </p:spPr>
      </p:pic>
      <p:sp>
        <p:nvSpPr>
          <p:cNvPr id="4" name="Horizontal Scroll 3">
            <a:hlinkClick r:id="rId6" action="ppaction://hlinksldjump"/>
          </p:cNvPr>
          <p:cNvSpPr/>
          <p:nvPr/>
        </p:nvSpPr>
        <p:spPr>
          <a:xfrm>
            <a:off x="-635" y="6985"/>
            <a:ext cx="3021965" cy="498475"/>
          </a:xfrm>
          <a:prstGeom prst="horizontalScroll">
            <a:avLst/>
          </a:prstGeom>
        </p:spPr>
        <p:style>
          <a:lnRef idx="2">
            <a:schemeClr val="accent1"/>
          </a:lnRef>
          <a:fillRef idx="1">
            <a:schemeClr val="lt1"/>
          </a:fillRef>
          <a:effectRef idx="0">
            <a:schemeClr val="accent1"/>
          </a:effectRef>
          <a:fontRef idx="minor">
            <a:schemeClr val="dk1"/>
          </a:fontRef>
        </p:style>
        <p:txBody>
          <a:bodyPr rtlCol="0" anchor="ctr"/>
          <a:p>
            <a:pPr algn="ctr"/>
            <a:r>
              <a:rPr lang="sr-Cyrl-RS" altLang="en-US">
                <a:solidFill>
                  <a:schemeClr val="accent1"/>
                </a:solidFill>
              </a:rPr>
              <a:t>ПОВРАТАК НА СТРАНИЦУ</a:t>
            </a:r>
            <a:endParaRPr lang="sr-Cyrl-RS" altLang="en-US">
              <a:solidFill>
                <a:schemeClr val="accent1"/>
              </a:solidFill>
            </a:endParaRPr>
          </a:p>
        </p:txBody>
      </p:sp>
      <p:pic>
        <p:nvPicPr>
          <p:cNvPr id="5" name="Content Placeholder 4">
            <a:hlinkClick r:id="rId7" action="ppaction://hlinkfile"/>
          </p:cNvPr>
          <p:cNvPicPr>
            <a:picLocks noChangeAspect="1"/>
          </p:cNvPicPr>
          <p:nvPr>
            <p:ph sz="half" idx="2"/>
          </p:nvPr>
        </p:nvPicPr>
        <p:blipFill>
          <a:blip r:embed="rId8"/>
          <a:srcRect t="14368" b="9327"/>
          <a:stretch>
            <a:fillRect/>
          </a:stretch>
        </p:blipFill>
        <p:spPr>
          <a:xfrm>
            <a:off x="7752080" y="5029835"/>
            <a:ext cx="3302000" cy="1351915"/>
          </a:xfrm>
          <a:prstGeom prst="rect">
            <a:avLst/>
          </a:prstGeom>
        </p:spPr>
      </p:pic>
      <p:sp>
        <p:nvSpPr>
          <p:cNvPr id="11" name="Text Box 10"/>
          <p:cNvSpPr txBox="1"/>
          <p:nvPr/>
        </p:nvSpPr>
        <p:spPr>
          <a:xfrm>
            <a:off x="8108315" y="4486275"/>
            <a:ext cx="2945765" cy="398780"/>
          </a:xfrm>
          <a:prstGeom prst="rect">
            <a:avLst/>
          </a:prstGeom>
          <a:solidFill>
            <a:schemeClr val="bg1"/>
          </a:solidFill>
        </p:spPr>
        <p:txBody>
          <a:bodyPr wrap="square" rtlCol="0">
            <a:spAutoFit/>
          </a:bodyPr>
          <a:p>
            <a:r>
              <a:rPr lang="sr-Cyrl-RS" altLang="sr-Latn-RS" sz="2000" b="1">
                <a:solidFill>
                  <a:schemeClr val="accent1"/>
                </a:solidFill>
                <a:latin typeface="Times New Roman" panose="02020603050405020304" charset="0"/>
                <a:cs typeface="Times New Roman" panose="02020603050405020304" charset="0"/>
              </a:rPr>
              <a:t>Падлет</a:t>
            </a:r>
            <a:r>
              <a:rPr lang="sr-Cyrl-RS" altLang="sr-Latn-RS" sz="2000">
                <a:latin typeface="Times New Roman" panose="02020603050405020304" charset="0"/>
                <a:cs typeface="Times New Roman" panose="02020603050405020304" charset="0"/>
              </a:rPr>
              <a:t> за евалуацију</a:t>
            </a:r>
            <a:endParaRPr lang="sr-Cyrl-RS" altLang="sr-Latn-RS" sz="2000">
              <a:latin typeface="Times New Roman" panose="02020603050405020304" charset="0"/>
              <a:cs typeface="Times New Roman" panose="02020603050405020304" charset="0"/>
            </a:endParaRPr>
          </a:p>
        </p:txBody>
      </p:sp>
      <p:cxnSp>
        <p:nvCxnSpPr>
          <p:cNvPr id="8" name="Straight Arrow Connector 7"/>
          <p:cNvCxnSpPr/>
          <p:nvPr/>
        </p:nvCxnSpPr>
        <p:spPr>
          <a:xfrm>
            <a:off x="4575810" y="4014470"/>
            <a:ext cx="393065" cy="151130"/>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5" name="Content Placeholder 3"/>
          <p:cNvSpPr>
            <a:spLocks noGrp="1"/>
          </p:cNvSpPr>
          <p:nvPr/>
        </p:nvSpPr>
        <p:spPr>
          <a:xfrm>
            <a:off x="7583805" y="2219325"/>
            <a:ext cx="3686810" cy="685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sr-Cyrl-RS" altLang="sr-Latn-RS" sz="1800" i="1">
                <a:solidFill>
                  <a:schemeClr val="accent1"/>
                </a:solidFill>
                <a:latin typeface="Times New Roman" panose="02020603050405020304" charset="0"/>
                <a:cs typeface="Times New Roman" panose="02020603050405020304" charset="0"/>
              </a:rPr>
              <a:t>Џемборд (</a:t>
            </a:r>
            <a:r>
              <a:rPr lang="sr-Latn-RS" altLang="en-US" sz="1800" i="1">
                <a:solidFill>
                  <a:schemeClr val="accent1"/>
                </a:solidFill>
                <a:latin typeface="Times New Roman" panose="02020603050405020304" charset="0"/>
                <a:cs typeface="Times New Roman" panose="02020603050405020304" charset="0"/>
              </a:rPr>
              <a:t>Jemboard</a:t>
            </a:r>
            <a:r>
              <a:rPr lang="sr-Cyrl-RS" altLang="sr-Latn-RS" sz="1800" i="1">
                <a:solidFill>
                  <a:schemeClr val="accent1"/>
                </a:solidFill>
                <a:latin typeface="Times New Roman" panose="02020603050405020304" charset="0"/>
                <a:cs typeface="Times New Roman" panose="02020603050405020304" charset="0"/>
              </a:rPr>
              <a:t>) </a:t>
            </a:r>
            <a:r>
              <a:rPr lang="sr-Cyrl-RS" altLang="en-US" sz="1800">
                <a:latin typeface="Times New Roman" panose="02020603050405020304" charset="0"/>
                <a:cs typeface="Times New Roman" panose="02020603050405020304" charset="0"/>
              </a:rPr>
              <a:t>за онлајн дискусију</a:t>
            </a:r>
            <a:endParaRPr lang="sr-Cyrl-RS" altLang="en-US" sz="1800">
              <a:latin typeface="Times New Roman" panose="02020603050405020304" charset="0"/>
              <a:cs typeface="Times New Roman" panose="02020603050405020304" charset="0"/>
            </a:endParaRPr>
          </a:p>
        </p:txBody>
      </p:sp>
      <p:pic>
        <p:nvPicPr>
          <p:cNvPr id="16" name="Content Placeholder 4">
            <a:hlinkClick r:id="rId9" action="ppaction://hlinkfile"/>
          </p:cNvPr>
          <p:cNvPicPr>
            <a:picLocks noChangeAspect="1"/>
          </p:cNvPicPr>
          <p:nvPr/>
        </p:nvPicPr>
        <p:blipFill>
          <a:blip r:embed="rId10"/>
          <a:srcRect l="16912" t="25420" r="14865" b="8807"/>
          <a:stretch>
            <a:fillRect/>
          </a:stretch>
        </p:blipFill>
        <p:spPr>
          <a:xfrm>
            <a:off x="7614920" y="2784475"/>
            <a:ext cx="3624580" cy="16891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xEl>
                                              <p:pRg st="0" end="0"/>
                                            </p:txEl>
                                          </p:spTgt>
                                        </p:tgtEl>
                                        <p:attrNameLst>
                                          <p:attrName>style.visibility</p:attrName>
                                        </p:attrNameLst>
                                      </p:cBhvr>
                                      <p:to>
                                        <p:strVal val="visible"/>
                                      </p:to>
                                    </p:set>
                                    <p:animEffect transition="in" filter="fade">
                                      <p:cBhvr>
                                        <p:cTn id="13"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5429</Words>
  <Application>WPS Presentation</Application>
  <PresentationFormat>Custom</PresentationFormat>
  <Paragraphs>99</Paragraphs>
  <Slides>10</Slides>
  <Notes>0</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10</vt:i4>
      </vt:variant>
    </vt:vector>
  </HeadingPairs>
  <TitlesOfParts>
    <vt:vector size="21" baseType="lpstr">
      <vt:lpstr>Arial</vt:lpstr>
      <vt:lpstr>SimSun</vt:lpstr>
      <vt:lpstr>Wingdings</vt:lpstr>
      <vt:lpstr>Times New Roman</vt:lpstr>
      <vt:lpstr>Microsoft YaHei</vt:lpstr>
      <vt:lpstr/>
      <vt:lpstr>Arial Unicode MS</vt:lpstr>
      <vt:lpstr>Calibri Light</vt:lpstr>
      <vt:lpstr>Calibri</vt:lpstr>
      <vt:lpstr>Segoe Print</vt:lpstr>
      <vt:lpstr>Office Theme</vt:lpstr>
      <vt:lpstr>Настава на даљину- “Гугл учионица, блог, штап, канап и још понешто”</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Блог у настави на даљину</dc:title>
  <dc:creator>PETI RAZRED</dc:creator>
  <cp:lastModifiedBy>PETI RAZRED</cp:lastModifiedBy>
  <cp:revision>39</cp:revision>
  <dcterms:created xsi:type="dcterms:W3CDTF">2020-05-15T10:13:00Z</dcterms:created>
  <dcterms:modified xsi:type="dcterms:W3CDTF">2020-05-17T00:39:34Z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1033-10.2.0.7646</vt:lpwstr>
  </property>
</Properties>
</file>